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6"/>
  </p:notesMasterIdLst>
  <p:handoutMasterIdLst>
    <p:handoutMasterId r:id="rId27"/>
  </p:handoutMasterIdLst>
  <p:sldIdLst>
    <p:sldId id="257" r:id="rId3"/>
    <p:sldId id="271" r:id="rId4"/>
    <p:sldId id="272" r:id="rId5"/>
    <p:sldId id="273" r:id="rId6"/>
    <p:sldId id="276" r:id="rId7"/>
    <p:sldId id="277" r:id="rId8"/>
    <p:sldId id="278" r:id="rId9"/>
    <p:sldId id="279" r:id="rId10"/>
    <p:sldId id="280" r:id="rId11"/>
    <p:sldId id="281" r:id="rId12"/>
    <p:sldId id="282" r:id="rId13"/>
    <p:sldId id="283" r:id="rId14"/>
    <p:sldId id="284" r:id="rId15"/>
    <p:sldId id="287" r:id="rId16"/>
    <p:sldId id="288" r:id="rId17"/>
    <p:sldId id="289" r:id="rId18"/>
    <p:sldId id="290" r:id="rId19"/>
    <p:sldId id="291" r:id="rId20"/>
    <p:sldId id="292" r:id="rId21"/>
    <p:sldId id="293" r:id="rId22"/>
    <p:sldId id="295" r:id="rId23"/>
    <p:sldId id="294" r:id="rId24"/>
    <p:sldId id="29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0" y="96"/>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3/16/2016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3/16/2016</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3/16/2016</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grpSp>
        <p:nvGrpSpPr>
          <p:cNvPr id="112" name="Group 111"/>
          <p:cNvGrpSpPr/>
          <p:nvPr/>
        </p:nvGrpSpPr>
        <p:grpSpPr>
          <a:xfrm>
            <a:off x="5322489" y="34361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p:cNvSpPr>
            <a:spLocks noGrp="1" noChangeAspect="1"/>
          </p:cNvSpPr>
          <p:nvPr>
            <p:ph type="pic" sz="quarter" idx="19"/>
          </p:nvPr>
        </p:nvSpPr>
        <p:spPr>
          <a:xfrm>
            <a:off x="5546780" y="36465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126" name="Text Placeholder 3"/>
          <p:cNvSpPr>
            <a:spLocks noGrp="1"/>
          </p:cNvSpPr>
          <p:nvPr>
            <p:ph type="body" sz="half" idx="21"/>
          </p:nvPr>
        </p:nvSpPr>
        <p:spPr>
          <a:xfrm>
            <a:off x="9066214" y="2048893"/>
            <a:ext cx="22860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3/16/2016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a:p>
        </p:txBody>
      </p:sp>
      <p:sp>
        <p:nvSpPr>
          <p:cNvPr id="3" name="Picture Placeholder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a:t>3/16/2016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3/16/2016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3/16/2016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3/16/2016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CF99945-0A15-4715-AB6C-F5E56CF20F70}" type="datetimeFigureOut">
              <a:rPr lang="en-US"/>
              <a:t>3/16/2016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CF99945-0A15-4715-AB6C-F5E56CF20F70}" type="datetimeFigureOut">
              <a:rPr lang="en-US"/>
              <a:t>3/16/2016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CF99945-0A15-4715-AB6C-F5E56CF20F70}" type="datetimeFigureOut">
              <a:rPr lang="en-US"/>
              <a:t>3/16/2016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a:t>3/16/2016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3/16/2016</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9" name="Group 8"/>
          <p:cNvGrpSpPr/>
          <p:nvPr/>
        </p:nvGrpSpPr>
        <p:grpSpPr>
          <a:xfrm>
            <a:off x="574431" y="724619"/>
            <a:ext cx="5318979"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22" name="Group 21"/>
          <p:cNvGrpSpPr/>
          <p:nvPr/>
        </p:nvGrpSpPr>
        <p:grpSpPr>
          <a:xfrm>
            <a:off x="6285120" y="724619"/>
            <a:ext cx="5318979"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p:cNvSpPr>
            <a:spLocks noGrp="1" noChangeAspect="1"/>
          </p:cNvSpPr>
          <p:nvPr>
            <p:ph type="pic" sz="quarter" idx="17"/>
          </p:nvPr>
        </p:nvSpPr>
        <p:spPr>
          <a:xfrm>
            <a:off x="833620" y="1020195"/>
            <a:ext cx="4800601" cy="32004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37" name="Picture Placeholder 33"/>
          <p:cNvSpPr>
            <a:spLocks noGrp="1" noChangeAspect="1"/>
          </p:cNvSpPr>
          <p:nvPr>
            <p:ph type="pic" sz="quarter" idx="18"/>
          </p:nvPr>
        </p:nvSpPr>
        <p:spPr>
          <a:xfrm>
            <a:off x="6544309" y="1020195"/>
            <a:ext cx="4800601" cy="32004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39" name="Text Placeholder 3"/>
          <p:cNvSpPr>
            <a:spLocks noGrp="1"/>
          </p:cNvSpPr>
          <p:nvPr>
            <p:ph type="body" sz="half" idx="2"/>
          </p:nvPr>
        </p:nvSpPr>
        <p:spPr>
          <a:xfrm>
            <a:off x="1052423"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0" name="Text Placeholder 3"/>
          <p:cNvSpPr>
            <a:spLocks noGrp="1"/>
          </p:cNvSpPr>
          <p:nvPr>
            <p:ph type="body" sz="half" idx="19"/>
          </p:nvPr>
        </p:nvSpPr>
        <p:spPr>
          <a:xfrm>
            <a:off x="6742908"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3/16/2016</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35" name="Group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52" name="Group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65" name="Group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7"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8"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9"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0"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1"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2"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3"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4"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5"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6"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7"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p:cNvSpPr>
            <a:spLocks noGrp="1"/>
          </p:cNvSpPr>
          <p:nvPr>
            <p:ph type="pic" sz="quarter" idx="18"/>
          </p:nvPr>
        </p:nvSpPr>
        <p:spPr>
          <a:xfrm>
            <a:off x="4599885" y="533400"/>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79" name="Picture Placeholder 33"/>
          <p:cNvSpPr>
            <a:spLocks noGrp="1"/>
          </p:cNvSpPr>
          <p:nvPr>
            <p:ph type="pic" sz="quarter" idx="19"/>
          </p:nvPr>
        </p:nvSpPr>
        <p:spPr>
          <a:xfrm>
            <a:off x="834571" y="1013590"/>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80" name="Picture Placeholder 33"/>
          <p:cNvSpPr>
            <a:spLocks noGrp="1"/>
          </p:cNvSpPr>
          <p:nvPr>
            <p:ph type="pic" sz="quarter" idx="20"/>
          </p:nvPr>
        </p:nvSpPr>
        <p:spPr>
          <a:xfrm>
            <a:off x="8375405" y="1013591"/>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81" name="Text Placeholder 3"/>
          <p:cNvSpPr>
            <a:spLocks noGrp="1"/>
          </p:cNvSpPr>
          <p:nvPr>
            <p:ph type="body" sz="half" idx="2"/>
          </p:nvPr>
        </p:nvSpPr>
        <p:spPr>
          <a:xfrm>
            <a:off x="948871"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2" name="Text Placeholder 3"/>
          <p:cNvSpPr>
            <a:spLocks noGrp="1"/>
          </p:cNvSpPr>
          <p:nvPr>
            <p:ph type="body" sz="half" idx="21"/>
          </p:nvPr>
        </p:nvSpPr>
        <p:spPr>
          <a:xfrm>
            <a:off x="4707208" y="4582378"/>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3" name="Text Placeholder 3"/>
          <p:cNvSpPr>
            <a:spLocks noGrp="1"/>
          </p:cNvSpPr>
          <p:nvPr>
            <p:ph type="body" sz="half" idx="22"/>
          </p:nvPr>
        </p:nvSpPr>
        <p:spPr>
          <a:xfrm>
            <a:off x="8489705"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000">
                <a:solidFill>
                  <a:schemeClr val="tx1"/>
                </a:solidFill>
              </a:defRPr>
            </a:lvl1pPr>
          </a:lstStyle>
          <a:p>
            <a:fld id="{4CF99945-0A15-4715-AB6C-F5E56CF20F70}" type="datetimeFigureOut">
              <a:rPr lang="en-US"/>
              <a:pPr/>
              <a:t>3/16/2016</a:t>
            </a:fld>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000">
                <a:solidFill>
                  <a:schemeClr val="tx1"/>
                </a:solidFill>
              </a:defRPr>
            </a:lvl1pPr>
          </a:lstStyle>
          <a:p>
            <a:fld id="{022B156B-59AE-415F-B24B-8756D48BB977}" type="slidenum">
              <a:rPr/>
              <a:pPr/>
              <a:t>‹#›</a:t>
            </a:fld>
            <a:endParaRP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10.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10.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10.xml"/><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4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0.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0.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10.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10.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Synod Process</a:t>
            </a:r>
            <a:endParaRPr lang="en-US" dirty="0"/>
          </a:p>
        </p:txBody>
      </p:sp>
      <p:sp>
        <p:nvSpPr>
          <p:cNvPr id="3" name="Subtitle 2"/>
          <p:cNvSpPr>
            <a:spLocks noGrp="1"/>
          </p:cNvSpPr>
          <p:nvPr>
            <p:ph type="subTitle" idx="1"/>
          </p:nvPr>
        </p:nvSpPr>
        <p:spPr/>
        <p:txBody>
          <a:bodyPr/>
          <a:lstStyle/>
          <a:p>
            <a:r>
              <a:rPr lang="en-US" dirty="0" smtClean="0"/>
              <a:t>Gathering, listening, learning, planting, harvesting … </a:t>
            </a:r>
            <a:endParaRPr lang="en-US"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Discern </a:t>
            </a:r>
            <a:endParaRPr lang="en-IE" dirty="0"/>
          </a:p>
        </p:txBody>
      </p:sp>
      <p:sp>
        <p:nvSpPr>
          <p:cNvPr id="4" name="Text Placeholder 3"/>
          <p:cNvSpPr>
            <a:spLocks noGrp="1"/>
          </p:cNvSpPr>
          <p:nvPr>
            <p:ph type="body" sz="half" idx="2"/>
          </p:nvPr>
        </p:nvSpPr>
        <p:spPr/>
        <p:txBody>
          <a:bodyPr/>
          <a:lstStyle/>
          <a:p>
            <a:r>
              <a:rPr lang="en-IE" dirty="0" smtClean="0"/>
              <a:t>What’s emerging, what are people saying</a:t>
            </a:r>
            <a:endParaRPr lang="en-IE" dirty="0"/>
          </a:p>
        </p:txBody>
      </p:sp>
      <p:pic>
        <p:nvPicPr>
          <p:cNvPr id="8" name="Picture 7"/>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9888523" y="4283105"/>
            <a:ext cx="1444848" cy="1440933"/>
          </a:xfrm>
          <a:prstGeom prst="rect">
            <a:avLst/>
          </a:prstGeom>
          <a:ln>
            <a:noFill/>
          </a:ln>
          <a:effectLst>
            <a:softEdge rad="112500"/>
          </a:effectLst>
        </p:spPr>
      </p:pic>
      <p:pic>
        <p:nvPicPr>
          <p:cNvPr id="11" name="Picture 10"/>
          <p:cNvPicPr>
            <a:picLocks noChangeAspect="1"/>
          </p:cNvPicPr>
          <p:nvPr/>
        </p:nvPicPr>
        <p:blipFill>
          <a:blip r:embed="rId4"/>
          <a:stretch>
            <a:fillRect/>
          </a:stretch>
        </p:blipFill>
        <p:spPr>
          <a:xfrm>
            <a:off x="862149" y="1032414"/>
            <a:ext cx="5852160" cy="4558937"/>
          </a:xfrm>
          <a:prstGeom prst="rect">
            <a:avLst/>
          </a:prstGeom>
        </p:spPr>
      </p:pic>
    </p:spTree>
    <p:extLst>
      <p:ext uri="{BB962C8B-B14F-4D97-AF65-F5344CB8AC3E}">
        <p14:creationId xmlns:p14="http://schemas.microsoft.com/office/powerpoint/2010/main" val="14151275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l="21652" r="21652"/>
          <a:stretch>
            <a:fillRect/>
          </a:stretch>
        </p:blipFill>
        <p:spPr>
          <a:xfrm>
            <a:off x="868930" y="1020192"/>
            <a:ext cx="3886200" cy="4572000"/>
          </a:xfrm>
        </p:spPr>
      </p:pic>
      <p:pic>
        <p:nvPicPr>
          <p:cNvPr id="7" name="Picture Placeholder 6"/>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l="6682" r="6682"/>
          <a:stretch>
            <a:fillRect/>
          </a:stretch>
        </p:blipFill>
        <p:spPr/>
      </p:pic>
      <p:pic>
        <p:nvPicPr>
          <p:cNvPr id="8" name="Picture Placeholder 7"/>
          <p:cNvPicPr>
            <a:picLocks noGrp="1" noChangeAspect="1"/>
          </p:cNvPicPr>
          <p:nvPr>
            <p:ph type="pic" sz="quarter" idx="19"/>
          </p:nvPr>
        </p:nvPicPr>
        <p:blipFill>
          <a:blip r:embed="rId4" cstate="print">
            <a:extLst>
              <a:ext uri="{28A0092B-C50C-407E-A947-70E740481C1C}">
                <a14:useLocalDpi xmlns:a14="http://schemas.microsoft.com/office/drawing/2010/main" val="0"/>
              </a:ext>
            </a:extLst>
          </a:blip>
          <a:srcRect l="6682" r="6682"/>
          <a:stretch>
            <a:fillRect/>
          </a:stretch>
        </p:blipFill>
        <p:spPr/>
      </p:pic>
      <p:sp>
        <p:nvSpPr>
          <p:cNvPr id="5" name="Text Placeholder 4"/>
          <p:cNvSpPr>
            <a:spLocks noGrp="1"/>
          </p:cNvSpPr>
          <p:nvPr>
            <p:ph type="body" sz="half" idx="21"/>
          </p:nvPr>
        </p:nvSpPr>
        <p:spPr>
          <a:xfrm>
            <a:off x="9066214" y="1020193"/>
            <a:ext cx="3003866" cy="4775696"/>
          </a:xfrm>
        </p:spPr>
        <p:txBody>
          <a:bodyPr>
            <a:normAutofit lnSpcReduction="10000"/>
          </a:bodyPr>
          <a:lstStyle/>
          <a:p>
            <a:r>
              <a:rPr lang="en-IE" dirty="0" smtClean="0"/>
              <a:t>October 2015 - </a:t>
            </a:r>
            <a:r>
              <a:rPr lang="en-IE" dirty="0"/>
              <a:t>A gathering of over 300 delegates – 70% of whom were lay people – to the Limerick Diocesan Synod, which takes place next year, selected the six themes from a shortlist of 12 compiled over a ‘Listening Process’ in the first half of 2015. </a:t>
            </a:r>
            <a:endParaRPr lang="en-IE" dirty="0" smtClean="0"/>
          </a:p>
          <a:p>
            <a:r>
              <a:rPr lang="en-IE" dirty="0" smtClean="0"/>
              <a:t> </a:t>
            </a:r>
            <a:r>
              <a:rPr lang="en-IE" dirty="0"/>
              <a:t>The process connected with 5,000 plus people, from primary school children to the elderly and drawn from all socio economic backgrounds and ethnicities, across the Diocese.</a:t>
            </a:r>
            <a:endParaRPr lang="en-IE" dirty="0"/>
          </a:p>
        </p:txBody>
      </p:sp>
    </p:spTree>
    <p:extLst>
      <p:ext uri="{BB962C8B-B14F-4D97-AF65-F5344CB8AC3E}">
        <p14:creationId xmlns:p14="http://schemas.microsoft.com/office/powerpoint/2010/main" val="11252621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Broad to specific</a:t>
            </a:r>
            <a:endParaRPr lang="en-IE"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0577" b="20577"/>
          <a:stretch>
            <a:fillRect/>
          </a:stretch>
        </p:blipFill>
        <p:spPr/>
      </p:pic>
      <p:sp>
        <p:nvSpPr>
          <p:cNvPr id="4" name="Text Placeholder 3"/>
          <p:cNvSpPr>
            <a:spLocks noGrp="1"/>
          </p:cNvSpPr>
          <p:nvPr>
            <p:ph type="body" sz="half" idx="2"/>
          </p:nvPr>
        </p:nvSpPr>
        <p:spPr/>
        <p:txBody>
          <a:bodyPr/>
          <a:lstStyle/>
          <a:p>
            <a:r>
              <a:rPr lang="en-IE" dirty="0" smtClean="0"/>
              <a:t>How can we move from themes to aspirations and ideas. How can we make those ideas into concrete achievable proposals …</a:t>
            </a:r>
            <a:endParaRPr lang="en-IE" dirty="0"/>
          </a:p>
        </p:txBody>
      </p:sp>
    </p:spTree>
    <p:extLst>
      <p:ext uri="{BB962C8B-B14F-4D97-AF65-F5344CB8AC3E}">
        <p14:creationId xmlns:p14="http://schemas.microsoft.com/office/powerpoint/2010/main" val="27406541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1"/>
          </p:nvPr>
        </p:nvSpPr>
        <p:spPr/>
        <p:txBody>
          <a:bodyPr/>
          <a:lstStyle/>
          <a:p>
            <a:r>
              <a:rPr lang="en-IE" dirty="0" smtClean="0"/>
              <a:t>Spring 2016- a </a:t>
            </a:r>
            <a:r>
              <a:rPr lang="en-IE" dirty="0"/>
              <a:t>series of meetings </a:t>
            </a:r>
            <a:r>
              <a:rPr lang="en-IE" dirty="0" smtClean="0"/>
              <a:t>across the diocese</a:t>
            </a:r>
          </a:p>
          <a:p>
            <a:r>
              <a:rPr lang="en-IE" dirty="0" smtClean="0"/>
              <a:t>Jan:  invitation to create proposals</a:t>
            </a:r>
          </a:p>
          <a:p>
            <a:r>
              <a:rPr lang="en-IE" dirty="0" smtClean="0"/>
              <a:t>Feb: themed meetings to accept and refine proposals</a:t>
            </a:r>
          </a:p>
        </p:txBody>
      </p:sp>
      <p:pic>
        <p:nvPicPr>
          <p:cNvPr id="9" name="Picture Placeholder 8"/>
          <p:cNvPicPr>
            <a:picLocks noGrp="1" noChangeAspect="1"/>
          </p:cNvPicPr>
          <p:nvPr>
            <p:ph type="pic" sz="quarter" idx="17"/>
          </p:nvPr>
        </p:nvPicPr>
        <p:blipFill>
          <a:blip r:embed="rId2" cstate="print">
            <a:extLst>
              <a:ext uri="{28A0092B-C50C-407E-A947-70E740481C1C}">
                <a14:useLocalDpi xmlns:a14="http://schemas.microsoft.com/office/drawing/2010/main" val="0"/>
              </a:ext>
            </a:extLst>
          </a:blip>
          <a:srcRect l="18125" r="18125"/>
          <a:stretch>
            <a:fillRect/>
          </a:stretch>
        </p:blipFill>
        <p:spPr/>
      </p:pic>
      <p:pic>
        <p:nvPicPr>
          <p:cNvPr id="12" name="Picture Placeholder 1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13468" r="13468"/>
          <a:stretch>
            <a:fillRect/>
          </a:stretch>
        </p:blipFill>
        <p:spPr>
          <a:xfrm>
            <a:off x="5546780" y="3716904"/>
            <a:ext cx="2993366" cy="2305338"/>
          </a:xfrm>
        </p:spPr>
      </p:pic>
      <p:pic>
        <p:nvPicPr>
          <p:cNvPr id="14" name="Picture Placeholder 13"/>
          <p:cNvPicPr>
            <a:picLocks noGrp="1" noChangeAspect="1"/>
          </p:cNvPicPr>
          <p:nvPr>
            <p:ph type="pic" sz="quarter" idx="18"/>
          </p:nvPr>
        </p:nvPicPr>
        <p:blipFill>
          <a:blip r:embed="rId4" cstate="print">
            <a:extLst>
              <a:ext uri="{28A0092B-C50C-407E-A947-70E740481C1C}">
                <a14:useLocalDpi xmlns:a14="http://schemas.microsoft.com/office/drawing/2010/main" val="0"/>
              </a:ext>
            </a:extLst>
          </a:blip>
          <a:srcRect l="1291" r="1291"/>
          <a:stretch>
            <a:fillRect/>
          </a:stretch>
        </p:blipFill>
        <p:spPr/>
      </p:pic>
    </p:spTree>
    <p:extLst>
      <p:ext uri="{BB962C8B-B14F-4D97-AF65-F5344CB8AC3E}">
        <p14:creationId xmlns:p14="http://schemas.microsoft.com/office/powerpoint/2010/main" val="34248900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t="4083" b="4083"/>
          <a:stretch>
            <a:fillRect/>
          </a:stretch>
        </p:blipFill>
        <p:spPr>
          <a:xfrm>
            <a:off x="4604988" y="572588"/>
            <a:ext cx="2971800" cy="3657600"/>
          </a:xfrm>
        </p:spPr>
      </p:pic>
      <p:pic>
        <p:nvPicPr>
          <p:cNvPr id="12" name="Picture Placeholder 1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32758" r="32758"/>
          <a:stretch>
            <a:fillRect/>
          </a:stretch>
        </p:blipFill>
        <p:spPr/>
      </p:pic>
      <p:sp>
        <p:nvSpPr>
          <p:cNvPr id="5" name="Text Placeholder 4"/>
          <p:cNvSpPr>
            <a:spLocks noGrp="1"/>
          </p:cNvSpPr>
          <p:nvPr>
            <p:ph type="body" sz="half" idx="2"/>
          </p:nvPr>
        </p:nvSpPr>
        <p:spPr/>
        <p:txBody>
          <a:bodyPr>
            <a:normAutofit/>
          </a:bodyPr>
          <a:lstStyle/>
          <a:p>
            <a:r>
              <a:rPr lang="en-IE" dirty="0" smtClean="0"/>
              <a:t>Themes  - Emerging from the listening, smoke signal to cloud!</a:t>
            </a:r>
            <a:endParaRPr lang="en-IE" dirty="0"/>
          </a:p>
        </p:txBody>
      </p:sp>
      <p:sp>
        <p:nvSpPr>
          <p:cNvPr id="6" name="Text Placeholder 5"/>
          <p:cNvSpPr>
            <a:spLocks noGrp="1"/>
          </p:cNvSpPr>
          <p:nvPr>
            <p:ph type="body" sz="half" idx="21"/>
          </p:nvPr>
        </p:nvSpPr>
        <p:spPr/>
        <p:txBody>
          <a:bodyPr/>
          <a:lstStyle/>
          <a:p>
            <a:r>
              <a:rPr lang="en-IE" dirty="0" smtClean="0"/>
              <a:t>Ideas – From the listening, according to theme, ideas rain down</a:t>
            </a:r>
            <a:endParaRPr lang="en-IE" dirty="0"/>
          </a:p>
        </p:txBody>
      </p:sp>
      <p:sp>
        <p:nvSpPr>
          <p:cNvPr id="7" name="Text Placeholder 6"/>
          <p:cNvSpPr>
            <a:spLocks noGrp="1"/>
          </p:cNvSpPr>
          <p:nvPr>
            <p:ph type="body" sz="half" idx="22"/>
          </p:nvPr>
        </p:nvSpPr>
        <p:spPr>
          <a:xfrm>
            <a:off x="8489705" y="5018002"/>
            <a:ext cx="2857500" cy="914400"/>
          </a:xfrm>
        </p:spPr>
        <p:txBody>
          <a:bodyPr>
            <a:normAutofit fontScale="92500"/>
          </a:bodyPr>
          <a:lstStyle/>
          <a:p>
            <a:r>
              <a:rPr lang="en-IE" dirty="0" smtClean="0"/>
              <a:t>Proposals – working on ideas, grounded in our experience and this process</a:t>
            </a:r>
            <a:endParaRPr lang="en-IE" dirty="0"/>
          </a:p>
        </p:txBody>
      </p:sp>
      <p:pic>
        <p:nvPicPr>
          <p:cNvPr id="11" name="Picture Placeholder 10"/>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6178" r="6178"/>
          <a:stretch>
            <a:fillRect/>
          </a:stretch>
        </p:blipFill>
        <p:spPr>
          <a:xfrm>
            <a:off x="8375405" y="1013590"/>
            <a:ext cx="2971800" cy="3657600"/>
          </a:xfrm>
        </p:spPr>
      </p:pic>
    </p:spTree>
    <p:extLst>
      <p:ext uri="{BB962C8B-B14F-4D97-AF65-F5344CB8AC3E}">
        <p14:creationId xmlns:p14="http://schemas.microsoft.com/office/powerpoint/2010/main" val="12340027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90007" y="2967335"/>
            <a:ext cx="2811988" cy="923330"/>
          </a:xfrm>
          <a:prstGeom prst="rect">
            <a:avLst/>
          </a:prstGeom>
          <a:noFill/>
        </p:spPr>
        <p:txBody>
          <a:bodyPr wrap="none" lIns="91440" tIns="45720" rIns="91440" bIns="45720">
            <a:spAutoFit/>
          </a:bodyPr>
          <a:lstStyle/>
          <a:p>
            <a:pPr algn="ct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THEME</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Rectangle 2"/>
          <p:cNvSpPr/>
          <p:nvPr/>
        </p:nvSpPr>
        <p:spPr>
          <a:xfrm rot="1804653">
            <a:off x="6976925" y="1360603"/>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4" name="Rectangle 3"/>
          <p:cNvSpPr/>
          <p:nvPr/>
        </p:nvSpPr>
        <p:spPr>
          <a:xfrm>
            <a:off x="2392571" y="3106838"/>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5" name="Rectangle 4"/>
          <p:cNvSpPr/>
          <p:nvPr/>
        </p:nvSpPr>
        <p:spPr>
          <a:xfrm>
            <a:off x="5470712" y="531577"/>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6" name="Rectangle 5"/>
          <p:cNvSpPr/>
          <p:nvPr/>
        </p:nvSpPr>
        <p:spPr>
          <a:xfrm rot="3452883">
            <a:off x="2176590" y="1360601"/>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7" name="Rectangle 6"/>
          <p:cNvSpPr/>
          <p:nvPr/>
        </p:nvSpPr>
        <p:spPr>
          <a:xfrm>
            <a:off x="7434124" y="2625804"/>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8" name="Rectangle 7"/>
          <p:cNvSpPr/>
          <p:nvPr/>
        </p:nvSpPr>
        <p:spPr>
          <a:xfrm rot="17613440">
            <a:off x="9398770" y="1270672"/>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9" name="Rectangle 8"/>
          <p:cNvSpPr/>
          <p:nvPr/>
        </p:nvSpPr>
        <p:spPr>
          <a:xfrm>
            <a:off x="9215305" y="3240987"/>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10" name="Rectangle 9"/>
          <p:cNvSpPr/>
          <p:nvPr/>
        </p:nvSpPr>
        <p:spPr>
          <a:xfrm rot="20453192">
            <a:off x="4188168" y="1593838"/>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11" name="Rectangle 10"/>
          <p:cNvSpPr/>
          <p:nvPr/>
        </p:nvSpPr>
        <p:spPr>
          <a:xfrm rot="17678751">
            <a:off x="995125" y="2240169"/>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12" name="Rectangle 11"/>
          <p:cNvSpPr/>
          <p:nvPr/>
        </p:nvSpPr>
        <p:spPr>
          <a:xfrm>
            <a:off x="995126" y="4070700"/>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13" name="Rectangle 12"/>
          <p:cNvSpPr/>
          <p:nvPr/>
        </p:nvSpPr>
        <p:spPr>
          <a:xfrm rot="19030861">
            <a:off x="3785234" y="4393866"/>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14" name="Rectangle 13"/>
          <p:cNvSpPr/>
          <p:nvPr/>
        </p:nvSpPr>
        <p:spPr>
          <a:xfrm rot="18950015">
            <a:off x="8016240" y="4270775"/>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15" name="Rectangle 14"/>
          <p:cNvSpPr/>
          <p:nvPr/>
        </p:nvSpPr>
        <p:spPr>
          <a:xfrm rot="2690154">
            <a:off x="6481895" y="4574458"/>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16" name="Rectangle 15"/>
          <p:cNvSpPr/>
          <p:nvPr/>
        </p:nvSpPr>
        <p:spPr>
          <a:xfrm>
            <a:off x="5960553" y="1937879"/>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17" name="Rectangle 16"/>
          <p:cNvSpPr/>
          <p:nvPr/>
        </p:nvSpPr>
        <p:spPr>
          <a:xfrm>
            <a:off x="414553" y="775978"/>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18" name="Rectangle 17"/>
          <p:cNvSpPr/>
          <p:nvPr/>
        </p:nvSpPr>
        <p:spPr>
          <a:xfrm>
            <a:off x="8171211" y="745881"/>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19" name="Rectangle 18"/>
          <p:cNvSpPr/>
          <p:nvPr/>
        </p:nvSpPr>
        <p:spPr>
          <a:xfrm rot="2186681">
            <a:off x="886707" y="5272233"/>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20" name="TextBox 19"/>
          <p:cNvSpPr txBox="1"/>
          <p:nvPr/>
        </p:nvSpPr>
        <p:spPr>
          <a:xfrm>
            <a:off x="3497200" y="5798431"/>
            <a:ext cx="4545874" cy="523220"/>
          </a:xfrm>
          <a:prstGeom prst="rect">
            <a:avLst/>
          </a:prstGeom>
          <a:solidFill>
            <a:srgbClr val="FFC000"/>
          </a:solidFill>
        </p:spPr>
        <p:txBody>
          <a:bodyPr wrap="square" rtlCol="0">
            <a:spAutoFit/>
          </a:bodyPr>
          <a:lstStyle/>
          <a:p>
            <a:pPr algn="ctr"/>
            <a:r>
              <a:rPr lang="en-IE" sz="2800" dirty="0" smtClean="0"/>
              <a:t>A jumble of proposals</a:t>
            </a:r>
            <a:endParaRPr lang="en-IE" sz="2800" dirty="0"/>
          </a:p>
        </p:txBody>
      </p:sp>
    </p:spTree>
    <p:extLst>
      <p:ext uri="{BB962C8B-B14F-4D97-AF65-F5344CB8AC3E}">
        <p14:creationId xmlns:p14="http://schemas.microsoft.com/office/powerpoint/2010/main" val="9630693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animEffect transition="in" filter="fade">
                                      <p:cBhvr>
                                        <p:cTn id="20" dur="1000"/>
                                        <p:tgtEl>
                                          <p:spTgt spid="15">
                                            <p:txEl>
                                              <p:pRg st="0" end="0"/>
                                            </p:txEl>
                                          </p:spTgt>
                                        </p:tgtEl>
                                      </p:cBhvr>
                                    </p:animEffect>
                                    <p:anim calcmode="lin" valueType="num">
                                      <p:cBhvr>
                                        <p:cTn id="21"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wipe(down)">
                                      <p:cBhvr>
                                        <p:cTn id="27" dur="5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circle(in)">
                                      <p:cBhvr>
                                        <p:cTn id="51" dur="20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barn(inVertical)">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barn(inVertical)">
                                      <p:cBhvr>
                                        <p:cTn id="61" dur="5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wipe(down)">
                                      <p:cBhvr>
                                        <p:cTn id="66" dur="500"/>
                                        <p:tgtEl>
                                          <p:spTgt spid="5"/>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additive="base">
                                        <p:cTn id="71" dur="500" fill="hold"/>
                                        <p:tgtEl>
                                          <p:spTgt spid="4"/>
                                        </p:tgtEl>
                                        <p:attrNameLst>
                                          <p:attrName>ppt_x</p:attrName>
                                        </p:attrNameLst>
                                      </p:cBhvr>
                                      <p:tavLst>
                                        <p:tav tm="0">
                                          <p:val>
                                            <p:strVal val="#ppt_x"/>
                                          </p:val>
                                        </p:tav>
                                        <p:tav tm="100000">
                                          <p:val>
                                            <p:strVal val="#ppt_x"/>
                                          </p:val>
                                        </p:tav>
                                      </p:tavLst>
                                    </p:anim>
                                    <p:anim calcmode="lin" valueType="num">
                                      <p:cBhvr additive="base">
                                        <p:cTn id="7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barn(inVertical)">
                                      <p:cBhvr>
                                        <p:cTn id="77" dur="500"/>
                                        <p:tgtEl>
                                          <p:spTgt spid="3"/>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 calcmode="lin" valueType="num">
                                      <p:cBhvr additive="base">
                                        <p:cTn id="82" dur="500" fill="hold"/>
                                        <p:tgtEl>
                                          <p:spTgt spid="16"/>
                                        </p:tgtEl>
                                        <p:attrNameLst>
                                          <p:attrName>ppt_x</p:attrName>
                                        </p:attrNameLst>
                                      </p:cBhvr>
                                      <p:tavLst>
                                        <p:tav tm="0">
                                          <p:val>
                                            <p:strVal val="#ppt_x"/>
                                          </p:val>
                                        </p:tav>
                                        <p:tav tm="100000">
                                          <p:val>
                                            <p:strVal val="#ppt_x"/>
                                          </p:val>
                                        </p:tav>
                                      </p:tavLst>
                                    </p:anim>
                                    <p:anim calcmode="lin" valueType="num">
                                      <p:cBhvr additive="base">
                                        <p:cTn id="8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additive="base">
                                        <p:cTn id="88" dur="500" fill="hold"/>
                                        <p:tgtEl>
                                          <p:spTgt spid="17"/>
                                        </p:tgtEl>
                                        <p:attrNameLst>
                                          <p:attrName>ppt_x</p:attrName>
                                        </p:attrNameLst>
                                      </p:cBhvr>
                                      <p:tavLst>
                                        <p:tav tm="0">
                                          <p:val>
                                            <p:strVal val="#ppt_x"/>
                                          </p:val>
                                        </p:tav>
                                        <p:tav tm="100000">
                                          <p:val>
                                            <p:strVal val="#ppt_x"/>
                                          </p:val>
                                        </p:tav>
                                      </p:tavLst>
                                    </p:anim>
                                    <p:anim calcmode="lin" valueType="num">
                                      <p:cBhvr additive="base">
                                        <p:cTn id="8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fade">
                                      <p:cBhvr>
                                        <p:cTn id="94" dur="1000"/>
                                        <p:tgtEl>
                                          <p:spTgt spid="18"/>
                                        </p:tgtEl>
                                      </p:cBhvr>
                                    </p:animEffect>
                                    <p:anim calcmode="lin" valueType="num">
                                      <p:cBhvr>
                                        <p:cTn id="95" dur="1000" fill="hold"/>
                                        <p:tgtEl>
                                          <p:spTgt spid="18"/>
                                        </p:tgtEl>
                                        <p:attrNameLst>
                                          <p:attrName>ppt_x</p:attrName>
                                        </p:attrNameLst>
                                      </p:cBhvr>
                                      <p:tavLst>
                                        <p:tav tm="0">
                                          <p:val>
                                            <p:strVal val="#ppt_x"/>
                                          </p:val>
                                        </p:tav>
                                        <p:tav tm="100000">
                                          <p:val>
                                            <p:strVal val="#ppt_x"/>
                                          </p:val>
                                        </p:tav>
                                      </p:tavLst>
                                    </p:anim>
                                    <p:anim calcmode="lin" valueType="num">
                                      <p:cBhvr>
                                        <p:cTn id="9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grpId="0" nodeType="click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barn(inVertical)">
                                      <p:cBhvr>
                                        <p:cTn id="101" dur="500"/>
                                        <p:tgtEl>
                                          <p:spTgt spid="19"/>
                                        </p:tgtEl>
                                      </p:cBhvr>
                                    </p:animEffect>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20"/>
                                        </p:tgtEl>
                                        <p:attrNameLst>
                                          <p:attrName>style.visibility</p:attrName>
                                        </p:attrNameLst>
                                      </p:cBhvr>
                                      <p:to>
                                        <p:strVal val="visible"/>
                                      </p:to>
                                    </p:set>
                                    <p:anim calcmode="lin" valueType="num">
                                      <p:cBhvr additive="base">
                                        <p:cTn id="106" dur="500" fill="hold"/>
                                        <p:tgtEl>
                                          <p:spTgt spid="20"/>
                                        </p:tgtEl>
                                        <p:attrNameLst>
                                          <p:attrName>ppt_x</p:attrName>
                                        </p:attrNameLst>
                                      </p:cBhvr>
                                      <p:tavLst>
                                        <p:tav tm="0">
                                          <p:val>
                                            <p:strVal val="#ppt_x"/>
                                          </p:val>
                                        </p:tav>
                                        <p:tav tm="100000">
                                          <p:val>
                                            <p:strVal val="#ppt_x"/>
                                          </p:val>
                                        </p:tav>
                                      </p:tavLst>
                                    </p:anim>
                                    <p:anim calcmode="lin" valueType="num">
                                      <p:cBhvr additive="base">
                                        <p:cTn id="10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6" grpId="0"/>
      <p:bldP spid="17" grpId="0"/>
      <p:bldP spid="18" grpId="0"/>
      <p:bldP spid="19" grpId="0"/>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90007" y="2967335"/>
            <a:ext cx="2811988" cy="923330"/>
          </a:xfrm>
          <a:prstGeom prst="rect">
            <a:avLst/>
          </a:prstGeom>
          <a:noFill/>
        </p:spPr>
        <p:txBody>
          <a:bodyPr wrap="none" lIns="91440" tIns="45720" rIns="91440" bIns="45720">
            <a:spAutoFit/>
          </a:bodyPr>
          <a:lstStyle/>
          <a:p>
            <a:pPr algn="ct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THEME</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Rectangle 2"/>
          <p:cNvSpPr/>
          <p:nvPr/>
        </p:nvSpPr>
        <p:spPr>
          <a:xfrm>
            <a:off x="4939831" y="313232"/>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4" name="Rectangle 3"/>
          <p:cNvSpPr/>
          <p:nvPr/>
        </p:nvSpPr>
        <p:spPr>
          <a:xfrm>
            <a:off x="380308" y="3713558"/>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5" name="Rectangle 4"/>
          <p:cNvSpPr/>
          <p:nvPr/>
        </p:nvSpPr>
        <p:spPr>
          <a:xfrm>
            <a:off x="4968451" y="881376"/>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6" name="Rectangle 5"/>
          <p:cNvSpPr/>
          <p:nvPr/>
        </p:nvSpPr>
        <p:spPr>
          <a:xfrm rot="20770485">
            <a:off x="578763" y="1833017"/>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7" name="Rectangle 6"/>
          <p:cNvSpPr/>
          <p:nvPr/>
        </p:nvSpPr>
        <p:spPr>
          <a:xfrm rot="1712535">
            <a:off x="9275840" y="2760913"/>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8" name="Rectangle 7"/>
          <p:cNvSpPr/>
          <p:nvPr/>
        </p:nvSpPr>
        <p:spPr>
          <a:xfrm rot="247581">
            <a:off x="8392931" y="958788"/>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9" name="Rectangle 8"/>
          <p:cNvSpPr/>
          <p:nvPr/>
        </p:nvSpPr>
        <p:spPr>
          <a:xfrm rot="2102624">
            <a:off x="8661052" y="3703229"/>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10" name="Rectangle 9"/>
          <p:cNvSpPr/>
          <p:nvPr/>
        </p:nvSpPr>
        <p:spPr>
          <a:xfrm rot="16200000">
            <a:off x="3863822" y="4768958"/>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11" name="Rectangle 10"/>
          <p:cNvSpPr/>
          <p:nvPr/>
        </p:nvSpPr>
        <p:spPr>
          <a:xfrm rot="21349481">
            <a:off x="414553" y="1361522"/>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12" name="Rectangle 11"/>
          <p:cNvSpPr/>
          <p:nvPr/>
        </p:nvSpPr>
        <p:spPr>
          <a:xfrm>
            <a:off x="368436" y="4602090"/>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13" name="Rectangle 12"/>
          <p:cNvSpPr/>
          <p:nvPr/>
        </p:nvSpPr>
        <p:spPr>
          <a:xfrm rot="16200000">
            <a:off x="3038616" y="4709158"/>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14" name="Rectangle 13"/>
          <p:cNvSpPr/>
          <p:nvPr/>
        </p:nvSpPr>
        <p:spPr>
          <a:xfrm rot="1998447">
            <a:off x="8034845" y="4291569"/>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15" name="Rectangle 14"/>
          <p:cNvSpPr/>
          <p:nvPr/>
        </p:nvSpPr>
        <p:spPr>
          <a:xfrm rot="2125704">
            <a:off x="7416928" y="5083002"/>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16" name="Rectangle 15"/>
          <p:cNvSpPr/>
          <p:nvPr/>
        </p:nvSpPr>
        <p:spPr>
          <a:xfrm>
            <a:off x="4939832" y="1752860"/>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17" name="Rectangle 16"/>
          <p:cNvSpPr/>
          <p:nvPr/>
        </p:nvSpPr>
        <p:spPr>
          <a:xfrm>
            <a:off x="414553" y="775978"/>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18" name="Rectangle 17"/>
          <p:cNvSpPr/>
          <p:nvPr/>
        </p:nvSpPr>
        <p:spPr>
          <a:xfrm>
            <a:off x="7942265" y="424147"/>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19" name="Rectangle 18"/>
          <p:cNvSpPr/>
          <p:nvPr/>
        </p:nvSpPr>
        <p:spPr>
          <a:xfrm>
            <a:off x="293517" y="5490622"/>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8808936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fade">
                                      <p:cBhvr>
                                        <p:cTn id="23" dur="1000"/>
                                        <p:tgtEl>
                                          <p:spTgt spid="11">
                                            <p:txEl>
                                              <p:pRg st="0" end="0"/>
                                            </p:txEl>
                                          </p:spTgt>
                                        </p:tgtEl>
                                      </p:cBhvr>
                                    </p:animEffect>
                                    <p:anim calcmode="lin" valueType="num">
                                      <p:cBhvr>
                                        <p:cTn id="24"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circle(in)">
                                      <p:cBhvr>
                                        <p:cTn id="35" dur="2000"/>
                                        <p:tgtEl>
                                          <p:spTgt spid="3"/>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circle(in)">
                                      <p:cBhvr>
                                        <p:cTn id="38" dur="2000"/>
                                        <p:tgtEl>
                                          <p:spTgt spid="5"/>
                                        </p:tgtEl>
                                      </p:cBhvr>
                                    </p:animEffect>
                                  </p:childTnLst>
                                </p:cTn>
                              </p:par>
                              <p:par>
                                <p:cTn id="39" presetID="6" presetClass="entr" presetSubtype="16" fill="hold" nodeType="withEffect">
                                  <p:stCondLst>
                                    <p:cond delay="0"/>
                                  </p:stCondLst>
                                  <p:childTnLst>
                                    <p:set>
                                      <p:cBhvr>
                                        <p:cTn id="40" dur="1" fill="hold">
                                          <p:stCondLst>
                                            <p:cond delay="0"/>
                                          </p:stCondLst>
                                        </p:cTn>
                                        <p:tgtEl>
                                          <p:spTgt spid="16">
                                            <p:txEl>
                                              <p:pRg st="0" end="0"/>
                                            </p:txEl>
                                          </p:spTgt>
                                        </p:tgtEl>
                                        <p:attrNameLst>
                                          <p:attrName>style.visibility</p:attrName>
                                        </p:attrNameLst>
                                      </p:cBhvr>
                                      <p:to>
                                        <p:strVal val="visible"/>
                                      </p:to>
                                    </p:set>
                                    <p:animEffect transition="in" filter="circle(in)">
                                      <p:cBhvr>
                                        <p:cTn id="41" dur="2000"/>
                                        <p:tgtEl>
                                          <p:spTgt spid="16">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8">
                                            <p:txEl>
                                              <p:pRg st="0" end="0"/>
                                            </p:txEl>
                                          </p:spTgt>
                                        </p:tgtEl>
                                        <p:attrNameLst>
                                          <p:attrName>style.visibility</p:attrName>
                                        </p:attrNameLst>
                                      </p:cBhvr>
                                      <p:to>
                                        <p:strVal val="visible"/>
                                      </p:to>
                                    </p:set>
                                    <p:anim calcmode="lin" valueType="num">
                                      <p:cBhvr additive="base">
                                        <p:cTn id="4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fill="hold"/>
                                        <p:tgtEl>
                                          <p:spTgt spid="8"/>
                                        </p:tgtEl>
                                        <p:attrNameLst>
                                          <p:attrName>ppt_x</p:attrName>
                                        </p:attrNameLst>
                                      </p:cBhvr>
                                      <p:tavLst>
                                        <p:tav tm="0">
                                          <p:val>
                                            <p:strVal val="#ppt_x"/>
                                          </p:val>
                                        </p:tav>
                                        <p:tav tm="100000">
                                          <p:val>
                                            <p:strVal val="#ppt_x"/>
                                          </p:val>
                                        </p:tav>
                                      </p:tavLst>
                                    </p:anim>
                                    <p:anim calcmode="lin" valueType="num">
                                      <p:cBhvr additive="base">
                                        <p:cTn id="5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circle(in)">
                                      <p:cBhvr>
                                        <p:cTn id="56" dur="2000"/>
                                        <p:tgtEl>
                                          <p:spTgt spid="10"/>
                                        </p:tgtEl>
                                      </p:cBhvr>
                                    </p:animEffect>
                                  </p:childTnLst>
                                </p:cTn>
                              </p:par>
                              <p:par>
                                <p:cTn id="57" presetID="6" presetClass="entr" presetSubtype="16" fill="hold" nodeType="withEffect">
                                  <p:stCondLst>
                                    <p:cond delay="0"/>
                                  </p:stCondLst>
                                  <p:childTnLst>
                                    <p:set>
                                      <p:cBhvr>
                                        <p:cTn id="58" dur="1" fill="hold">
                                          <p:stCondLst>
                                            <p:cond delay="0"/>
                                          </p:stCondLst>
                                        </p:cTn>
                                        <p:tgtEl>
                                          <p:spTgt spid="13">
                                            <p:txEl>
                                              <p:pRg st="0" end="0"/>
                                            </p:txEl>
                                          </p:spTgt>
                                        </p:tgtEl>
                                        <p:attrNameLst>
                                          <p:attrName>style.visibility</p:attrName>
                                        </p:attrNameLst>
                                      </p:cBhvr>
                                      <p:to>
                                        <p:strVal val="visible"/>
                                      </p:to>
                                    </p:set>
                                    <p:animEffect transition="in" filter="circle(in)">
                                      <p:cBhvr>
                                        <p:cTn id="59"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10" grpId="0"/>
      <p:bldP spid="12" grpId="0"/>
      <p:bldP spid="17"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90007" y="2967335"/>
            <a:ext cx="2811988" cy="923330"/>
          </a:xfrm>
          <a:prstGeom prst="rect">
            <a:avLst/>
          </a:prstGeom>
          <a:noFill/>
        </p:spPr>
        <p:txBody>
          <a:bodyPr wrap="none" lIns="91440" tIns="45720" rIns="91440" bIns="45720">
            <a:spAutoFit/>
          </a:bodyPr>
          <a:lstStyle/>
          <a:p>
            <a:pPr algn="ct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THEME</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Rectangle 2"/>
          <p:cNvSpPr/>
          <p:nvPr/>
        </p:nvSpPr>
        <p:spPr>
          <a:xfrm>
            <a:off x="4939831" y="313232"/>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4" name="Rectangle 3"/>
          <p:cNvSpPr/>
          <p:nvPr/>
        </p:nvSpPr>
        <p:spPr>
          <a:xfrm>
            <a:off x="380308" y="3713558"/>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5" name="Rectangle 4"/>
          <p:cNvSpPr/>
          <p:nvPr/>
        </p:nvSpPr>
        <p:spPr>
          <a:xfrm>
            <a:off x="4968451" y="881376"/>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6" name="Rectangle 5"/>
          <p:cNvSpPr/>
          <p:nvPr/>
        </p:nvSpPr>
        <p:spPr>
          <a:xfrm rot="20770485">
            <a:off x="578763" y="1833017"/>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7" name="Rectangle 6"/>
          <p:cNvSpPr/>
          <p:nvPr/>
        </p:nvSpPr>
        <p:spPr>
          <a:xfrm rot="1712535">
            <a:off x="9275840" y="2760913"/>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8" name="Rectangle 7"/>
          <p:cNvSpPr/>
          <p:nvPr/>
        </p:nvSpPr>
        <p:spPr>
          <a:xfrm rot="247581">
            <a:off x="8392931" y="958788"/>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9" name="Rectangle 8"/>
          <p:cNvSpPr/>
          <p:nvPr/>
        </p:nvSpPr>
        <p:spPr>
          <a:xfrm rot="2102624">
            <a:off x="8661052" y="3703229"/>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10" name="Rectangle 9"/>
          <p:cNvSpPr/>
          <p:nvPr/>
        </p:nvSpPr>
        <p:spPr>
          <a:xfrm rot="16200000">
            <a:off x="3863822" y="4768958"/>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11" name="Rectangle 10"/>
          <p:cNvSpPr/>
          <p:nvPr/>
        </p:nvSpPr>
        <p:spPr>
          <a:xfrm rot="21349481">
            <a:off x="414553" y="1361522"/>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12" name="Rectangle 11"/>
          <p:cNvSpPr/>
          <p:nvPr/>
        </p:nvSpPr>
        <p:spPr>
          <a:xfrm>
            <a:off x="368436" y="4602090"/>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13" name="Rectangle 12"/>
          <p:cNvSpPr/>
          <p:nvPr/>
        </p:nvSpPr>
        <p:spPr>
          <a:xfrm rot="16200000">
            <a:off x="3038616" y="4709158"/>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14" name="Rectangle 13"/>
          <p:cNvSpPr/>
          <p:nvPr/>
        </p:nvSpPr>
        <p:spPr>
          <a:xfrm rot="1998447">
            <a:off x="8034845" y="4291569"/>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15" name="Rectangle 14"/>
          <p:cNvSpPr/>
          <p:nvPr/>
        </p:nvSpPr>
        <p:spPr>
          <a:xfrm rot="2125704">
            <a:off x="7416928" y="5083002"/>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16" name="Rectangle 15"/>
          <p:cNvSpPr/>
          <p:nvPr/>
        </p:nvSpPr>
        <p:spPr>
          <a:xfrm>
            <a:off x="4939832" y="1752860"/>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17" name="Rectangle 16"/>
          <p:cNvSpPr/>
          <p:nvPr/>
        </p:nvSpPr>
        <p:spPr>
          <a:xfrm>
            <a:off x="414553" y="775978"/>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18" name="Rectangle 17"/>
          <p:cNvSpPr/>
          <p:nvPr/>
        </p:nvSpPr>
        <p:spPr>
          <a:xfrm>
            <a:off x="7942265" y="424147"/>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19" name="Rectangle 18"/>
          <p:cNvSpPr/>
          <p:nvPr/>
        </p:nvSpPr>
        <p:spPr>
          <a:xfrm>
            <a:off x="293517" y="5490622"/>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pic>
        <p:nvPicPr>
          <p:cNvPr id="22" name="Picture 21"/>
          <p:cNvPicPr>
            <a:picLocks noChangeAspect="1"/>
          </p:cNvPicPr>
          <p:nvPr/>
        </p:nvPicPr>
        <p:blipFill>
          <a:blip r:embed="rId2"/>
          <a:stretch>
            <a:fillRect/>
          </a:stretch>
        </p:blipFill>
        <p:spPr>
          <a:xfrm>
            <a:off x="10437971" y="245926"/>
            <a:ext cx="1816765" cy="1201016"/>
          </a:xfrm>
          <a:prstGeom prst="rect">
            <a:avLst/>
          </a:prstGeom>
        </p:spPr>
      </p:pic>
      <p:sp>
        <p:nvSpPr>
          <p:cNvPr id="23" name="Rectangle 22"/>
          <p:cNvSpPr/>
          <p:nvPr/>
        </p:nvSpPr>
        <p:spPr>
          <a:xfrm>
            <a:off x="3120300" y="508059"/>
            <a:ext cx="1815548" cy="120032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p:spPr>
        <p:txBody>
          <a:bodyPr wrap="square" lIns="91440" tIns="45720" rIns="91440" bIns="45720">
            <a:spAutoFit/>
          </a:bodyPr>
          <a:lstStyle/>
          <a:p>
            <a:pPr algn="ctr"/>
            <a:r>
              <a:rPr lang="en-US" sz="2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Goal of </a:t>
            </a:r>
          </a:p>
          <a:p>
            <a:pPr algn="ctr"/>
            <a:r>
              <a:rPr lang="en-US" sz="2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these proposals</a:t>
            </a:r>
            <a:endParaRPr lang="en-US" sz="2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24" name="Rectangle 23"/>
          <p:cNvSpPr/>
          <p:nvPr/>
        </p:nvSpPr>
        <p:spPr>
          <a:xfrm>
            <a:off x="10145836" y="4787392"/>
            <a:ext cx="1815548" cy="120032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p:spPr>
        <p:txBody>
          <a:bodyPr wrap="square" lIns="91440" tIns="45720" rIns="91440" bIns="45720">
            <a:spAutoFit/>
          </a:bodyPr>
          <a:lstStyle/>
          <a:p>
            <a:pPr algn="ctr"/>
            <a:r>
              <a:rPr lang="en-US" sz="2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Goal of </a:t>
            </a:r>
          </a:p>
          <a:p>
            <a:pPr algn="ctr"/>
            <a:r>
              <a:rPr lang="en-US" sz="2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these proposals</a:t>
            </a:r>
            <a:endParaRPr lang="en-US" sz="2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25" name="Rectangle 24"/>
          <p:cNvSpPr/>
          <p:nvPr/>
        </p:nvSpPr>
        <p:spPr>
          <a:xfrm>
            <a:off x="2025875" y="4432158"/>
            <a:ext cx="1815548" cy="120032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p:spPr>
        <p:txBody>
          <a:bodyPr wrap="square" lIns="91440" tIns="45720" rIns="91440" bIns="45720">
            <a:spAutoFit/>
          </a:bodyPr>
          <a:lstStyle/>
          <a:p>
            <a:pPr algn="ctr"/>
            <a:r>
              <a:rPr lang="en-US" sz="2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Goal of </a:t>
            </a:r>
          </a:p>
          <a:p>
            <a:pPr algn="ctr"/>
            <a:r>
              <a:rPr lang="en-US" sz="2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these proposals</a:t>
            </a:r>
            <a:endParaRPr lang="en-US" sz="2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cxnSp>
        <p:nvCxnSpPr>
          <p:cNvPr id="27" name="Straight Arrow Connector 26"/>
          <p:cNvCxnSpPr/>
          <p:nvPr/>
        </p:nvCxnSpPr>
        <p:spPr>
          <a:xfrm flipH="1">
            <a:off x="2025875" y="959563"/>
            <a:ext cx="1220908" cy="3223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707672" y="846434"/>
            <a:ext cx="1336068" cy="2240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604591" y="5032321"/>
            <a:ext cx="828000" cy="360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1343452" y="4925255"/>
            <a:ext cx="1234243" cy="166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7810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5722" y="135639"/>
            <a:ext cx="2811988" cy="923330"/>
          </a:xfrm>
          <a:prstGeom prst="rect">
            <a:avLst/>
          </a:prstGeom>
          <a:noFill/>
        </p:spPr>
        <p:txBody>
          <a:bodyPr wrap="none" lIns="91440" tIns="45720" rIns="91440" bIns="45720">
            <a:spAutoFit/>
          </a:bodyPr>
          <a:lstStyle/>
          <a:p>
            <a:pPr algn="ct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THEME</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4" name="Rectangle 3"/>
          <p:cNvSpPr/>
          <p:nvPr/>
        </p:nvSpPr>
        <p:spPr>
          <a:xfrm>
            <a:off x="380308" y="3713558"/>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7" name="Rectangle 6"/>
          <p:cNvSpPr/>
          <p:nvPr/>
        </p:nvSpPr>
        <p:spPr>
          <a:xfrm rot="1712535">
            <a:off x="10156160" y="2978093"/>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8" name="Rectangle 7"/>
          <p:cNvSpPr/>
          <p:nvPr/>
        </p:nvSpPr>
        <p:spPr>
          <a:xfrm rot="1050230">
            <a:off x="9921376" y="744251"/>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9" name="Rectangle 8"/>
          <p:cNvSpPr/>
          <p:nvPr/>
        </p:nvSpPr>
        <p:spPr>
          <a:xfrm rot="2102624">
            <a:off x="9900987" y="3664327"/>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10" name="Rectangle 9"/>
          <p:cNvSpPr/>
          <p:nvPr/>
        </p:nvSpPr>
        <p:spPr>
          <a:xfrm rot="16200000">
            <a:off x="4979362" y="4139843"/>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12" name="Rectangle 11"/>
          <p:cNvSpPr/>
          <p:nvPr/>
        </p:nvSpPr>
        <p:spPr>
          <a:xfrm>
            <a:off x="235853" y="4388844"/>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13" name="Rectangle 12"/>
          <p:cNvSpPr/>
          <p:nvPr/>
        </p:nvSpPr>
        <p:spPr>
          <a:xfrm rot="16200000">
            <a:off x="4435877" y="4768956"/>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14" name="Rectangle 13"/>
          <p:cNvSpPr/>
          <p:nvPr/>
        </p:nvSpPr>
        <p:spPr>
          <a:xfrm rot="1998447">
            <a:off x="9636254" y="4388845"/>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15" name="Rectangle 14"/>
          <p:cNvSpPr/>
          <p:nvPr/>
        </p:nvSpPr>
        <p:spPr>
          <a:xfrm rot="2125704">
            <a:off x="9175954" y="4910122"/>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18" name="Rectangle 17"/>
          <p:cNvSpPr/>
          <p:nvPr/>
        </p:nvSpPr>
        <p:spPr>
          <a:xfrm>
            <a:off x="9900986" y="152138"/>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19" name="Rectangle 18"/>
          <p:cNvSpPr/>
          <p:nvPr/>
        </p:nvSpPr>
        <p:spPr>
          <a:xfrm>
            <a:off x="674013" y="5064130"/>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23" name="Rectangle 22"/>
          <p:cNvSpPr/>
          <p:nvPr/>
        </p:nvSpPr>
        <p:spPr>
          <a:xfrm>
            <a:off x="1342516" y="2087422"/>
            <a:ext cx="1815548" cy="120032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p:spPr>
        <p:txBody>
          <a:bodyPr wrap="square" lIns="91440" tIns="45720" rIns="91440" bIns="45720">
            <a:spAutoFit/>
          </a:bodyPr>
          <a:lstStyle/>
          <a:p>
            <a:pPr algn="ctr"/>
            <a:r>
              <a:rPr lang="en-US" sz="2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Goal of </a:t>
            </a:r>
          </a:p>
          <a:p>
            <a:pPr algn="ctr"/>
            <a:r>
              <a:rPr lang="en-US" sz="2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these proposals</a:t>
            </a:r>
            <a:endParaRPr lang="en-US" sz="2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24" name="Rectangle 23"/>
          <p:cNvSpPr/>
          <p:nvPr/>
        </p:nvSpPr>
        <p:spPr>
          <a:xfrm>
            <a:off x="8589786" y="1876280"/>
            <a:ext cx="1815548" cy="120032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p:spPr>
        <p:txBody>
          <a:bodyPr wrap="square" lIns="91440" tIns="45720" rIns="91440" bIns="45720">
            <a:spAutoFit/>
          </a:bodyPr>
          <a:lstStyle/>
          <a:p>
            <a:pPr algn="ctr"/>
            <a:r>
              <a:rPr lang="en-US" sz="2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Goal of </a:t>
            </a:r>
          </a:p>
          <a:p>
            <a:pPr algn="ctr"/>
            <a:r>
              <a:rPr lang="en-US" sz="2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these proposals</a:t>
            </a:r>
            <a:endParaRPr lang="en-US" sz="2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25" name="Rectangle 24"/>
          <p:cNvSpPr/>
          <p:nvPr/>
        </p:nvSpPr>
        <p:spPr>
          <a:xfrm>
            <a:off x="4723532" y="1993012"/>
            <a:ext cx="1815548" cy="120032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p:spPr>
        <p:txBody>
          <a:bodyPr wrap="square" lIns="91440" tIns="45720" rIns="91440" bIns="45720">
            <a:spAutoFit/>
          </a:bodyPr>
          <a:lstStyle/>
          <a:p>
            <a:pPr algn="ctr"/>
            <a:r>
              <a:rPr lang="en-US" sz="2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Goal of </a:t>
            </a:r>
          </a:p>
          <a:p>
            <a:pPr algn="ctr"/>
            <a:r>
              <a:rPr lang="en-US" sz="2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these proposals</a:t>
            </a:r>
            <a:endParaRPr lang="en-US" sz="2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28" name="Rectangle 27"/>
          <p:cNvSpPr/>
          <p:nvPr/>
        </p:nvSpPr>
        <p:spPr>
          <a:xfrm rot="16200000">
            <a:off x="5573963" y="4311943"/>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30" name="Rectangle 29"/>
          <p:cNvSpPr/>
          <p:nvPr/>
        </p:nvSpPr>
        <p:spPr>
          <a:xfrm rot="16200000">
            <a:off x="3841277" y="4311943"/>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2835828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5722" y="135639"/>
            <a:ext cx="2811988" cy="923330"/>
          </a:xfrm>
          <a:prstGeom prst="rect">
            <a:avLst/>
          </a:prstGeom>
          <a:noFill/>
        </p:spPr>
        <p:txBody>
          <a:bodyPr wrap="none" lIns="91440" tIns="45720" rIns="91440" bIns="45720">
            <a:spAutoFit/>
          </a:bodyPr>
          <a:lstStyle/>
          <a:p>
            <a:pPr algn="ct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THEME</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4" name="Rectangle 3"/>
          <p:cNvSpPr/>
          <p:nvPr/>
        </p:nvSpPr>
        <p:spPr>
          <a:xfrm>
            <a:off x="117610" y="2778038"/>
            <a:ext cx="1550424" cy="1200329"/>
          </a:xfrm>
          <a:prstGeom prst="rect">
            <a:avLst/>
          </a:prstGeom>
          <a:noFill/>
        </p:spPr>
        <p:txBody>
          <a:bodyPr wrap="none" lIns="91440" tIns="45720" rIns="91440" bIns="45720">
            <a:spAutoFit/>
          </a:bodyPr>
          <a:lstStyle/>
          <a:p>
            <a:pPr algn="ctr"/>
            <a:r>
              <a:rPr lang="en-US" sz="2400" b="1" cap="none" spc="50" dirty="0" smtClean="0">
                <a:ln w="0"/>
                <a:solidFill>
                  <a:schemeClr val="bg2"/>
                </a:solidFill>
                <a:effectLst>
                  <a:innerShdw blurRad="63500" dist="50800" dir="13500000">
                    <a:srgbClr val="000000">
                      <a:alpha val="50000"/>
                    </a:srgbClr>
                  </a:innerShdw>
                </a:effectLst>
              </a:rPr>
              <a:t>Proposal</a:t>
            </a:r>
          </a:p>
          <a:p>
            <a:pPr algn="ctr"/>
            <a:r>
              <a:rPr lang="en-US" sz="2400" b="1" spc="50" dirty="0" smtClean="0">
                <a:ln w="0"/>
                <a:solidFill>
                  <a:schemeClr val="bg2"/>
                </a:solidFill>
                <a:effectLst>
                  <a:innerShdw blurRad="63500" dist="50800" dir="13500000">
                    <a:srgbClr val="000000">
                      <a:alpha val="50000"/>
                    </a:srgbClr>
                  </a:innerShdw>
                </a:effectLst>
              </a:rPr>
              <a:t>Proposal</a:t>
            </a:r>
          </a:p>
          <a:p>
            <a:pPr algn="ctr"/>
            <a:r>
              <a:rPr lang="en-US" sz="2400" b="1" cap="none" spc="50" dirty="0" smtClean="0">
                <a:ln w="0"/>
                <a:solidFill>
                  <a:schemeClr val="bg2"/>
                </a:solidFill>
                <a:effectLst>
                  <a:innerShdw blurRad="63500" dist="50800" dir="13500000">
                    <a:srgbClr val="000000">
                      <a:alpha val="50000"/>
                    </a:srgbClr>
                  </a:innerShdw>
                </a:effectLst>
              </a:rPr>
              <a:t>Proposal</a:t>
            </a:r>
            <a:endParaRPr lang="en-US" sz="2400" b="1" cap="none" spc="50" dirty="0">
              <a:ln w="0"/>
              <a:solidFill>
                <a:schemeClr val="bg2"/>
              </a:solidFill>
              <a:effectLst>
                <a:innerShdw blurRad="63500" dist="50800" dir="13500000">
                  <a:srgbClr val="000000">
                    <a:alpha val="50000"/>
                  </a:srgbClr>
                </a:innerShdw>
              </a:effectLst>
            </a:endParaRPr>
          </a:p>
        </p:txBody>
      </p:sp>
      <p:sp>
        <p:nvSpPr>
          <p:cNvPr id="8" name="Rectangle 7"/>
          <p:cNvSpPr/>
          <p:nvPr/>
        </p:nvSpPr>
        <p:spPr>
          <a:xfrm rot="1050230">
            <a:off x="9936691" y="1722622"/>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18" name="Rectangle 17"/>
          <p:cNvSpPr/>
          <p:nvPr/>
        </p:nvSpPr>
        <p:spPr>
          <a:xfrm>
            <a:off x="9982742" y="1252069"/>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23" name="Rectangle 22"/>
          <p:cNvSpPr/>
          <p:nvPr/>
        </p:nvSpPr>
        <p:spPr>
          <a:xfrm>
            <a:off x="115494" y="1107693"/>
            <a:ext cx="1815548" cy="120032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p:spPr>
        <p:txBody>
          <a:bodyPr wrap="square" lIns="91440" tIns="45720" rIns="91440" bIns="45720">
            <a:spAutoFit/>
          </a:bodyPr>
          <a:lstStyle/>
          <a:p>
            <a:pPr algn="ctr"/>
            <a:r>
              <a:rPr lang="en-US" sz="2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Goal of </a:t>
            </a:r>
          </a:p>
          <a:p>
            <a:pPr algn="ctr"/>
            <a:r>
              <a:rPr lang="en-US" sz="2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these proposals</a:t>
            </a:r>
            <a:endParaRPr lang="en-US" sz="2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24" name="Rectangle 23"/>
          <p:cNvSpPr/>
          <p:nvPr/>
        </p:nvSpPr>
        <p:spPr>
          <a:xfrm>
            <a:off x="6999525" y="1107691"/>
            <a:ext cx="1815548" cy="120032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p:spPr>
        <p:txBody>
          <a:bodyPr wrap="square" lIns="91440" tIns="45720" rIns="91440" bIns="45720">
            <a:spAutoFit/>
          </a:bodyPr>
          <a:lstStyle/>
          <a:p>
            <a:pPr algn="ctr"/>
            <a:r>
              <a:rPr lang="en-US" sz="2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Goal of </a:t>
            </a:r>
          </a:p>
          <a:p>
            <a:pPr algn="ctr"/>
            <a:r>
              <a:rPr lang="en-US" sz="2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these proposals</a:t>
            </a:r>
            <a:endParaRPr lang="en-US" sz="2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25" name="Rectangle 24"/>
          <p:cNvSpPr/>
          <p:nvPr/>
        </p:nvSpPr>
        <p:spPr>
          <a:xfrm>
            <a:off x="3709871" y="1107692"/>
            <a:ext cx="1815548" cy="120032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p:spPr>
        <p:txBody>
          <a:bodyPr wrap="square" lIns="91440" tIns="45720" rIns="91440" bIns="45720">
            <a:spAutoFit/>
          </a:bodyPr>
          <a:lstStyle/>
          <a:p>
            <a:pPr algn="ctr"/>
            <a:r>
              <a:rPr lang="en-US" sz="2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Goal of </a:t>
            </a:r>
          </a:p>
          <a:p>
            <a:pPr algn="ctr"/>
            <a:r>
              <a:rPr lang="en-US" sz="2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these proposals</a:t>
            </a:r>
            <a:endParaRPr lang="en-US" sz="2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20" name="Rectangle 19"/>
          <p:cNvSpPr/>
          <p:nvPr/>
        </p:nvSpPr>
        <p:spPr>
          <a:xfrm rot="19447856">
            <a:off x="3693084" y="2308648"/>
            <a:ext cx="1771639" cy="1384995"/>
          </a:xfrm>
          <a:prstGeom prst="rect">
            <a:avLst/>
          </a:prstGeom>
          <a:noFill/>
        </p:spPr>
        <p:txBody>
          <a:bodyPr wrap="none" lIns="91440" tIns="45720" rIns="91440" bIns="45720">
            <a:spAutoFit/>
          </a:bodyPr>
          <a:lstStyle/>
          <a:p>
            <a:pPr algn="ctr"/>
            <a:r>
              <a:rPr lang="en-US" sz="2800" b="1" cap="none" spc="50" dirty="0" smtClean="0">
                <a:ln w="0"/>
                <a:solidFill>
                  <a:schemeClr val="bg2"/>
                </a:solidFill>
                <a:effectLst>
                  <a:innerShdw blurRad="63500" dist="50800" dir="13500000">
                    <a:srgbClr val="000000">
                      <a:alpha val="50000"/>
                    </a:srgbClr>
                  </a:innerShdw>
                </a:effectLst>
              </a:rPr>
              <a:t>Proposal</a:t>
            </a:r>
          </a:p>
          <a:p>
            <a:pPr algn="ctr"/>
            <a:r>
              <a:rPr lang="en-US" sz="2800" b="1" spc="50" dirty="0" smtClean="0">
                <a:ln w="0"/>
                <a:solidFill>
                  <a:schemeClr val="bg2"/>
                </a:solidFill>
                <a:effectLst>
                  <a:innerShdw blurRad="63500" dist="50800" dir="13500000">
                    <a:srgbClr val="000000">
                      <a:alpha val="50000"/>
                    </a:srgbClr>
                  </a:innerShdw>
                </a:effectLst>
              </a:rPr>
              <a:t>Proposal</a:t>
            </a:r>
          </a:p>
          <a:p>
            <a:pPr algn="ctr"/>
            <a:r>
              <a:rPr lang="en-US" sz="2800" b="1" cap="none" spc="50" dirty="0" smtClean="0">
                <a:ln w="0"/>
                <a:solidFill>
                  <a:schemeClr val="bg2"/>
                </a:solidFill>
                <a:effectLst>
                  <a:innerShdw blurRad="63500" dist="50800" dir="13500000">
                    <a:srgbClr val="000000">
                      <a:alpha val="50000"/>
                    </a:srgbClr>
                  </a:innerShdw>
                </a:effectLst>
              </a:rPr>
              <a:t>Proposal</a:t>
            </a:r>
            <a:endParaRPr lang="en-US" sz="2800" b="1" cap="none" spc="50" dirty="0">
              <a:ln w="0"/>
              <a:solidFill>
                <a:schemeClr val="bg2"/>
              </a:solidFill>
              <a:effectLst>
                <a:innerShdw blurRad="63500" dist="50800" dir="13500000">
                  <a:srgbClr val="000000">
                    <a:alpha val="50000"/>
                  </a:srgbClr>
                </a:innerShdw>
              </a:effectLst>
            </a:endParaRPr>
          </a:p>
        </p:txBody>
      </p:sp>
      <p:sp>
        <p:nvSpPr>
          <p:cNvPr id="21" name="Rectangle 20"/>
          <p:cNvSpPr/>
          <p:nvPr/>
        </p:nvSpPr>
        <p:spPr>
          <a:xfrm rot="1071243">
            <a:off x="7169179" y="2458119"/>
            <a:ext cx="1771639" cy="1384995"/>
          </a:xfrm>
          <a:prstGeom prst="rect">
            <a:avLst/>
          </a:prstGeom>
          <a:noFill/>
        </p:spPr>
        <p:txBody>
          <a:bodyPr wrap="none" lIns="91440" tIns="45720" rIns="91440" bIns="45720">
            <a:spAutoFit/>
          </a:bodyPr>
          <a:lstStyle/>
          <a:p>
            <a:pPr algn="ctr"/>
            <a:r>
              <a:rPr lang="en-US" sz="2800" b="1" cap="none" spc="50" dirty="0" smtClean="0">
                <a:ln w="0"/>
                <a:solidFill>
                  <a:schemeClr val="bg2"/>
                </a:solidFill>
                <a:effectLst>
                  <a:innerShdw blurRad="63500" dist="50800" dir="13500000">
                    <a:srgbClr val="000000">
                      <a:alpha val="50000"/>
                    </a:srgbClr>
                  </a:innerShdw>
                </a:effectLst>
              </a:rPr>
              <a:t>Proposal</a:t>
            </a:r>
          </a:p>
          <a:p>
            <a:pPr algn="ctr"/>
            <a:r>
              <a:rPr lang="en-US" sz="2800" b="1" spc="50" dirty="0" smtClean="0">
                <a:ln w="0"/>
                <a:solidFill>
                  <a:schemeClr val="bg2"/>
                </a:solidFill>
                <a:effectLst>
                  <a:innerShdw blurRad="63500" dist="50800" dir="13500000">
                    <a:srgbClr val="000000">
                      <a:alpha val="50000"/>
                    </a:srgbClr>
                  </a:innerShdw>
                </a:effectLst>
              </a:rPr>
              <a:t>Proposal</a:t>
            </a:r>
          </a:p>
          <a:p>
            <a:pPr algn="ctr"/>
            <a:r>
              <a:rPr lang="en-US" sz="2800" b="1" cap="none" spc="50" dirty="0" smtClean="0">
                <a:ln w="0"/>
                <a:solidFill>
                  <a:schemeClr val="bg2"/>
                </a:solidFill>
                <a:effectLst>
                  <a:innerShdw blurRad="63500" dist="50800" dir="13500000">
                    <a:srgbClr val="000000">
                      <a:alpha val="50000"/>
                    </a:srgbClr>
                  </a:innerShdw>
                </a:effectLst>
              </a:rPr>
              <a:t>Proposal</a:t>
            </a:r>
            <a:endParaRPr lang="en-US" sz="2800" b="1" cap="none" spc="50" dirty="0">
              <a:ln w="0"/>
              <a:solidFill>
                <a:schemeClr val="bg2"/>
              </a:solidFill>
              <a:effectLst>
                <a:innerShdw blurRad="63500" dist="50800" dir="13500000">
                  <a:srgbClr val="000000">
                    <a:alpha val="50000"/>
                  </a:srgbClr>
                </a:innerShdw>
              </a:effectLst>
            </a:endParaRPr>
          </a:p>
        </p:txBody>
      </p:sp>
      <p:pic>
        <p:nvPicPr>
          <p:cNvPr id="1026" name="Picture 2" descr="http://images.clipartpanda.com/midland-clipart-Kcnrq4acq.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3746" y="5114654"/>
            <a:ext cx="1436727" cy="174334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images.clipartpanda.com/midland-clipart-Kcnrq4acq.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591" y="4430871"/>
            <a:ext cx="1787280" cy="216871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images.clipartpanda.com/midland-clipart-Kcnrq4acq.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98285" y="4430871"/>
            <a:ext cx="1436727" cy="174334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images.clipartpanda.com/midland-clipart-Kcnrq4acq.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9207" y="4856237"/>
            <a:ext cx="1436727" cy="174334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images.clipartpanda.com/midland-clipart-Kcnrq4acq.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129" y="4643554"/>
            <a:ext cx="1436727" cy="1743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4823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D</a:t>
            </a:r>
            <a:r>
              <a:rPr lang="en-IE" dirty="0" smtClean="0"/>
              <a:t>elegates</a:t>
            </a:r>
            <a:endParaRPr lang="en-IE" dirty="0"/>
          </a:p>
        </p:txBody>
      </p:sp>
      <p:sp>
        <p:nvSpPr>
          <p:cNvPr id="4" name="Text Placeholder 3"/>
          <p:cNvSpPr>
            <a:spLocks noGrp="1"/>
          </p:cNvSpPr>
          <p:nvPr>
            <p:ph type="body" sz="half" idx="2"/>
          </p:nvPr>
        </p:nvSpPr>
        <p:spPr/>
        <p:txBody>
          <a:bodyPr/>
          <a:lstStyle/>
          <a:p>
            <a:r>
              <a:rPr lang="en-IE" dirty="0" smtClean="0"/>
              <a:t>Gather 350 or so delegates and bring them together in one place ….</a:t>
            </a:r>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t="12386" b="12386"/>
          <a:stretch>
            <a:fillRect/>
          </a:stretch>
        </p:blipFill>
        <p:spPr/>
      </p:pic>
    </p:spTree>
    <p:extLst>
      <p:ext uri="{BB962C8B-B14F-4D97-AF65-F5344CB8AC3E}">
        <p14:creationId xmlns:p14="http://schemas.microsoft.com/office/powerpoint/2010/main" val="13123038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5722" y="135639"/>
            <a:ext cx="2811988" cy="923330"/>
          </a:xfrm>
          <a:prstGeom prst="rect">
            <a:avLst/>
          </a:prstGeom>
          <a:noFill/>
        </p:spPr>
        <p:txBody>
          <a:bodyPr wrap="none" lIns="91440" tIns="45720" rIns="91440" bIns="45720">
            <a:spAutoFit/>
          </a:bodyPr>
          <a:lstStyle/>
          <a:p>
            <a:pPr algn="ct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THEME</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4" name="Rectangle 3"/>
          <p:cNvSpPr/>
          <p:nvPr/>
        </p:nvSpPr>
        <p:spPr>
          <a:xfrm>
            <a:off x="117610" y="2778038"/>
            <a:ext cx="1550424" cy="1200329"/>
          </a:xfrm>
          <a:prstGeom prst="rect">
            <a:avLst/>
          </a:prstGeom>
          <a:noFill/>
        </p:spPr>
        <p:txBody>
          <a:bodyPr wrap="none" lIns="91440" tIns="45720" rIns="91440" bIns="45720">
            <a:spAutoFit/>
          </a:bodyPr>
          <a:lstStyle/>
          <a:p>
            <a:pPr algn="ctr"/>
            <a:r>
              <a:rPr lang="en-US" sz="2400" b="1" cap="none" spc="50" dirty="0" smtClean="0">
                <a:ln w="0"/>
                <a:solidFill>
                  <a:schemeClr val="bg2"/>
                </a:solidFill>
                <a:effectLst>
                  <a:innerShdw blurRad="63500" dist="50800" dir="13500000">
                    <a:srgbClr val="000000">
                      <a:alpha val="50000"/>
                    </a:srgbClr>
                  </a:innerShdw>
                </a:effectLst>
              </a:rPr>
              <a:t>Proposal</a:t>
            </a:r>
          </a:p>
          <a:p>
            <a:pPr algn="ctr"/>
            <a:r>
              <a:rPr lang="en-US" sz="2400" b="1" spc="50" dirty="0" smtClean="0">
                <a:ln w="0"/>
                <a:solidFill>
                  <a:schemeClr val="bg2"/>
                </a:solidFill>
                <a:effectLst>
                  <a:innerShdw blurRad="63500" dist="50800" dir="13500000">
                    <a:srgbClr val="000000">
                      <a:alpha val="50000"/>
                    </a:srgbClr>
                  </a:innerShdw>
                </a:effectLst>
              </a:rPr>
              <a:t>Proposal</a:t>
            </a:r>
          </a:p>
          <a:p>
            <a:pPr algn="ctr"/>
            <a:r>
              <a:rPr lang="en-US" sz="2400" b="1" cap="none" spc="50" dirty="0" smtClean="0">
                <a:ln w="0"/>
                <a:solidFill>
                  <a:schemeClr val="bg2"/>
                </a:solidFill>
                <a:effectLst>
                  <a:innerShdw blurRad="63500" dist="50800" dir="13500000">
                    <a:srgbClr val="000000">
                      <a:alpha val="50000"/>
                    </a:srgbClr>
                  </a:innerShdw>
                </a:effectLst>
              </a:rPr>
              <a:t>Proposal</a:t>
            </a:r>
            <a:endParaRPr lang="en-US" sz="2400" b="1" cap="none" spc="50" dirty="0">
              <a:ln w="0"/>
              <a:solidFill>
                <a:schemeClr val="bg2"/>
              </a:solidFill>
              <a:effectLst>
                <a:innerShdw blurRad="63500" dist="50800" dir="13500000">
                  <a:srgbClr val="000000">
                    <a:alpha val="50000"/>
                  </a:srgbClr>
                </a:innerShdw>
              </a:effectLst>
            </a:endParaRPr>
          </a:p>
        </p:txBody>
      </p:sp>
      <p:sp>
        <p:nvSpPr>
          <p:cNvPr id="8" name="Rectangle 7"/>
          <p:cNvSpPr/>
          <p:nvPr/>
        </p:nvSpPr>
        <p:spPr>
          <a:xfrm rot="1050230">
            <a:off x="9936691" y="1722622"/>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18" name="Rectangle 17"/>
          <p:cNvSpPr/>
          <p:nvPr/>
        </p:nvSpPr>
        <p:spPr>
          <a:xfrm>
            <a:off x="9982742" y="1252069"/>
            <a:ext cx="2209259" cy="646331"/>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Proposal</a:t>
            </a:r>
            <a:endParaRPr lang="en-US" sz="3600" b="1" cap="none" spc="50" dirty="0">
              <a:ln w="0"/>
              <a:solidFill>
                <a:schemeClr val="bg2"/>
              </a:solidFill>
              <a:effectLst>
                <a:innerShdw blurRad="63500" dist="50800" dir="13500000">
                  <a:srgbClr val="000000">
                    <a:alpha val="50000"/>
                  </a:srgbClr>
                </a:innerShdw>
              </a:effectLst>
            </a:endParaRPr>
          </a:p>
        </p:txBody>
      </p:sp>
      <p:sp>
        <p:nvSpPr>
          <p:cNvPr id="23" name="Rectangle 22"/>
          <p:cNvSpPr/>
          <p:nvPr/>
        </p:nvSpPr>
        <p:spPr>
          <a:xfrm>
            <a:off x="115494" y="1107693"/>
            <a:ext cx="1815548" cy="120032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p:spPr>
        <p:txBody>
          <a:bodyPr wrap="square" lIns="91440" tIns="45720" rIns="91440" bIns="45720">
            <a:spAutoFit/>
          </a:bodyPr>
          <a:lstStyle/>
          <a:p>
            <a:pPr algn="ctr"/>
            <a:r>
              <a:rPr lang="en-US" sz="2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Goal of </a:t>
            </a:r>
          </a:p>
          <a:p>
            <a:pPr algn="ctr"/>
            <a:r>
              <a:rPr lang="en-US" sz="2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these proposals</a:t>
            </a:r>
            <a:endParaRPr lang="en-US" sz="2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24" name="Rectangle 23"/>
          <p:cNvSpPr/>
          <p:nvPr/>
        </p:nvSpPr>
        <p:spPr>
          <a:xfrm>
            <a:off x="6999525" y="1107691"/>
            <a:ext cx="1815548" cy="120032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p:spPr>
        <p:txBody>
          <a:bodyPr wrap="square" lIns="91440" tIns="45720" rIns="91440" bIns="45720">
            <a:spAutoFit/>
          </a:bodyPr>
          <a:lstStyle/>
          <a:p>
            <a:pPr algn="ctr"/>
            <a:r>
              <a:rPr lang="en-US" sz="2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Goal of </a:t>
            </a:r>
          </a:p>
          <a:p>
            <a:pPr algn="ctr"/>
            <a:r>
              <a:rPr lang="en-US" sz="2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these proposals</a:t>
            </a:r>
            <a:endParaRPr lang="en-US" sz="2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25" name="Rectangle 24"/>
          <p:cNvSpPr/>
          <p:nvPr/>
        </p:nvSpPr>
        <p:spPr>
          <a:xfrm>
            <a:off x="3709871" y="1107692"/>
            <a:ext cx="1815548" cy="120032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p:spPr>
        <p:txBody>
          <a:bodyPr wrap="square" lIns="91440" tIns="45720" rIns="91440" bIns="45720">
            <a:spAutoFit/>
          </a:bodyPr>
          <a:lstStyle/>
          <a:p>
            <a:pPr algn="ctr"/>
            <a:r>
              <a:rPr lang="en-US" sz="2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Goal of </a:t>
            </a:r>
          </a:p>
          <a:p>
            <a:pPr algn="ctr"/>
            <a:r>
              <a:rPr lang="en-US" sz="2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these proposals</a:t>
            </a:r>
            <a:endParaRPr lang="en-US" sz="2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20" name="Rectangle 19"/>
          <p:cNvSpPr/>
          <p:nvPr/>
        </p:nvSpPr>
        <p:spPr>
          <a:xfrm rot="19447856">
            <a:off x="3693084" y="2308648"/>
            <a:ext cx="1771639" cy="1384995"/>
          </a:xfrm>
          <a:prstGeom prst="rect">
            <a:avLst/>
          </a:prstGeom>
          <a:noFill/>
        </p:spPr>
        <p:txBody>
          <a:bodyPr wrap="none" lIns="91440" tIns="45720" rIns="91440" bIns="45720">
            <a:spAutoFit/>
          </a:bodyPr>
          <a:lstStyle/>
          <a:p>
            <a:pPr algn="ctr"/>
            <a:r>
              <a:rPr lang="en-US" sz="2800" b="1" cap="none" spc="50" dirty="0" smtClean="0">
                <a:ln w="0"/>
                <a:solidFill>
                  <a:schemeClr val="bg2"/>
                </a:solidFill>
                <a:effectLst>
                  <a:innerShdw blurRad="63500" dist="50800" dir="13500000">
                    <a:srgbClr val="000000">
                      <a:alpha val="50000"/>
                    </a:srgbClr>
                  </a:innerShdw>
                </a:effectLst>
              </a:rPr>
              <a:t>Proposal</a:t>
            </a:r>
          </a:p>
          <a:p>
            <a:pPr algn="ctr"/>
            <a:r>
              <a:rPr lang="en-US" sz="2800" b="1" spc="50" dirty="0" smtClean="0">
                <a:ln w="0"/>
                <a:solidFill>
                  <a:schemeClr val="bg2"/>
                </a:solidFill>
                <a:effectLst>
                  <a:innerShdw blurRad="63500" dist="50800" dir="13500000">
                    <a:srgbClr val="000000">
                      <a:alpha val="50000"/>
                    </a:srgbClr>
                  </a:innerShdw>
                </a:effectLst>
              </a:rPr>
              <a:t>Proposal</a:t>
            </a:r>
          </a:p>
          <a:p>
            <a:pPr algn="ctr"/>
            <a:r>
              <a:rPr lang="en-US" sz="2800" b="1" cap="none" spc="50" dirty="0" smtClean="0">
                <a:ln w="0"/>
                <a:solidFill>
                  <a:schemeClr val="bg2"/>
                </a:solidFill>
                <a:effectLst>
                  <a:innerShdw blurRad="63500" dist="50800" dir="13500000">
                    <a:srgbClr val="000000">
                      <a:alpha val="50000"/>
                    </a:srgbClr>
                  </a:innerShdw>
                </a:effectLst>
              </a:rPr>
              <a:t>Proposal</a:t>
            </a:r>
            <a:endParaRPr lang="en-US" sz="2800" b="1" cap="none" spc="50" dirty="0">
              <a:ln w="0"/>
              <a:solidFill>
                <a:schemeClr val="bg2"/>
              </a:solidFill>
              <a:effectLst>
                <a:innerShdw blurRad="63500" dist="50800" dir="13500000">
                  <a:srgbClr val="000000">
                    <a:alpha val="50000"/>
                  </a:srgbClr>
                </a:innerShdw>
              </a:effectLst>
            </a:endParaRPr>
          </a:p>
        </p:txBody>
      </p:sp>
      <p:sp>
        <p:nvSpPr>
          <p:cNvPr id="21" name="Rectangle 20"/>
          <p:cNvSpPr/>
          <p:nvPr/>
        </p:nvSpPr>
        <p:spPr>
          <a:xfrm rot="1071243">
            <a:off x="7169179" y="2458119"/>
            <a:ext cx="1771639" cy="1384995"/>
          </a:xfrm>
          <a:prstGeom prst="rect">
            <a:avLst/>
          </a:prstGeom>
          <a:noFill/>
        </p:spPr>
        <p:txBody>
          <a:bodyPr wrap="none" lIns="91440" tIns="45720" rIns="91440" bIns="45720">
            <a:spAutoFit/>
          </a:bodyPr>
          <a:lstStyle/>
          <a:p>
            <a:pPr algn="ctr"/>
            <a:r>
              <a:rPr lang="en-US" sz="2800" b="1" cap="none" spc="50" dirty="0" smtClean="0">
                <a:ln w="0"/>
                <a:solidFill>
                  <a:schemeClr val="bg2"/>
                </a:solidFill>
                <a:effectLst>
                  <a:innerShdw blurRad="63500" dist="50800" dir="13500000">
                    <a:srgbClr val="000000">
                      <a:alpha val="50000"/>
                    </a:srgbClr>
                  </a:innerShdw>
                </a:effectLst>
              </a:rPr>
              <a:t>Proposal</a:t>
            </a:r>
          </a:p>
          <a:p>
            <a:pPr algn="ctr"/>
            <a:r>
              <a:rPr lang="en-US" sz="2800" b="1" spc="50" dirty="0" smtClean="0">
                <a:ln w="0"/>
                <a:solidFill>
                  <a:schemeClr val="bg2"/>
                </a:solidFill>
                <a:effectLst>
                  <a:innerShdw blurRad="63500" dist="50800" dir="13500000">
                    <a:srgbClr val="000000">
                      <a:alpha val="50000"/>
                    </a:srgbClr>
                  </a:innerShdw>
                </a:effectLst>
              </a:rPr>
              <a:t>Proposal</a:t>
            </a:r>
          </a:p>
          <a:p>
            <a:pPr algn="ctr"/>
            <a:r>
              <a:rPr lang="en-US" sz="2800" b="1" cap="none" spc="50" dirty="0" smtClean="0">
                <a:ln w="0"/>
                <a:solidFill>
                  <a:schemeClr val="bg2"/>
                </a:solidFill>
                <a:effectLst>
                  <a:innerShdw blurRad="63500" dist="50800" dir="13500000">
                    <a:srgbClr val="000000">
                      <a:alpha val="50000"/>
                    </a:srgbClr>
                  </a:innerShdw>
                </a:effectLst>
              </a:rPr>
              <a:t>Proposal</a:t>
            </a:r>
            <a:endParaRPr lang="en-US" sz="2800" b="1" cap="none" spc="50" dirty="0">
              <a:ln w="0"/>
              <a:solidFill>
                <a:schemeClr val="bg2"/>
              </a:solidFill>
              <a:effectLst>
                <a:innerShdw blurRad="63500" dist="50800" dir="13500000">
                  <a:srgbClr val="000000">
                    <a:alpha val="50000"/>
                  </a:srgbClr>
                </a:innerShdw>
              </a:effectLst>
            </a:endParaRPr>
          </a:p>
        </p:txBody>
      </p:sp>
      <p:pic>
        <p:nvPicPr>
          <p:cNvPr id="5" name="Picture 4"/>
          <p:cNvPicPr>
            <a:picLocks noChangeAspect="1"/>
          </p:cNvPicPr>
          <p:nvPr/>
        </p:nvPicPr>
        <p:blipFill>
          <a:blip r:embed="rId2"/>
          <a:stretch>
            <a:fillRect/>
          </a:stretch>
        </p:blipFill>
        <p:spPr>
          <a:xfrm>
            <a:off x="3242431" y="1172523"/>
            <a:ext cx="6258126" cy="46875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5" name="Picture 2" descr="http://images.clipartpanda.com/midland-clipart-Kcnrq4acq.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3746" y="5114654"/>
            <a:ext cx="1436727" cy="174334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images.clipartpanda.com/midland-clipart-Kcnrq4acq.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0009" y="4617697"/>
            <a:ext cx="1436727" cy="174334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images.clipartpanda.com/midland-clipart-Kcnrq4acq.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5273" y="4041593"/>
            <a:ext cx="1436727" cy="174334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images.clipartpanda.com/midland-clipart-Kcnrq4acq.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458" y="4481879"/>
            <a:ext cx="1436727" cy="1743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5441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l="26106" r="26106"/>
          <a:stretch>
            <a:fillRect/>
          </a:stretch>
        </p:blipFill>
        <p:spPr/>
      </p:pic>
      <p:pic>
        <p:nvPicPr>
          <p:cNvPr id="8" name="Picture Placeholder 7"/>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13488" r="13488"/>
          <a:stretch>
            <a:fillRect/>
          </a:stretch>
        </p:blipFill>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25064" r="9513"/>
          <a:stretch/>
        </p:blipFill>
        <p:spPr>
          <a:xfrm>
            <a:off x="5682342" y="3670664"/>
            <a:ext cx="2664824" cy="2290009"/>
          </a:xfrm>
          <a:prstGeom prst="rect">
            <a:avLst/>
          </a:prstGeom>
        </p:spPr>
      </p:pic>
      <p:sp>
        <p:nvSpPr>
          <p:cNvPr id="12" name="TextBox 11"/>
          <p:cNvSpPr txBox="1"/>
          <p:nvPr/>
        </p:nvSpPr>
        <p:spPr>
          <a:xfrm>
            <a:off x="9392194" y="1854926"/>
            <a:ext cx="2560320" cy="2585323"/>
          </a:xfrm>
          <a:prstGeom prst="rect">
            <a:avLst/>
          </a:prstGeom>
          <a:noFill/>
        </p:spPr>
        <p:txBody>
          <a:bodyPr wrap="square" rtlCol="0">
            <a:spAutoFit/>
          </a:bodyPr>
          <a:lstStyle/>
          <a:p>
            <a:r>
              <a:rPr lang="en-IE" dirty="0" smtClean="0"/>
              <a:t>March meeting of delegates</a:t>
            </a:r>
          </a:p>
          <a:p>
            <a:endParaRPr lang="en-IE" dirty="0"/>
          </a:p>
          <a:p>
            <a:r>
              <a:rPr lang="en-IE" dirty="0" smtClean="0"/>
              <a:t>Clarifying the Synod Process, Proposals available to see, Final preparations for Synod </a:t>
            </a:r>
            <a:endParaRPr lang="en-IE" dirty="0"/>
          </a:p>
        </p:txBody>
      </p:sp>
    </p:spTree>
    <p:extLst>
      <p:ext uri="{BB962C8B-B14F-4D97-AF65-F5344CB8AC3E}">
        <p14:creationId xmlns:p14="http://schemas.microsoft.com/office/powerpoint/2010/main" val="626988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 </a:t>
            </a:r>
            <a:r>
              <a:rPr lang="en-IE" dirty="0" err="1"/>
              <a:t>S</a:t>
            </a:r>
            <a:r>
              <a:rPr lang="en-IE" dirty="0" err="1" smtClean="0"/>
              <a:t>ynodal</a:t>
            </a:r>
            <a:r>
              <a:rPr lang="en-IE" dirty="0" smtClean="0"/>
              <a:t> process</a:t>
            </a:r>
            <a:endParaRPr lang="en-IE" dirty="0"/>
          </a:p>
        </p:txBody>
      </p:sp>
      <p:sp>
        <p:nvSpPr>
          <p:cNvPr id="4" name="Text Placeholder 3"/>
          <p:cNvSpPr>
            <a:spLocks noGrp="1"/>
          </p:cNvSpPr>
          <p:nvPr>
            <p:ph type="body" sz="half" idx="2"/>
          </p:nvPr>
        </p:nvSpPr>
        <p:spPr/>
        <p:txBody>
          <a:bodyPr/>
          <a:lstStyle/>
          <a:p>
            <a:r>
              <a:rPr lang="en-IE" dirty="0" smtClean="0"/>
              <a:t>Gather the delegates</a:t>
            </a:r>
          </a:p>
          <a:p>
            <a:r>
              <a:rPr lang="en-IE" dirty="0" smtClean="0"/>
              <a:t>Prepare and send them out</a:t>
            </a:r>
          </a:p>
          <a:p>
            <a:r>
              <a:rPr lang="en-IE" dirty="0" smtClean="0"/>
              <a:t>Listen and discern themes</a:t>
            </a:r>
          </a:p>
          <a:p>
            <a:r>
              <a:rPr lang="en-IE" dirty="0" smtClean="0"/>
              <a:t>Create Ideas and Proposals </a:t>
            </a:r>
            <a:endParaRPr lang="en-IE"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1402" r="1402"/>
          <a:stretch>
            <a:fillRect/>
          </a:stretch>
        </p:blipFill>
        <p:spPr>
          <a:xfrm>
            <a:off x="914401" y="4402196"/>
            <a:ext cx="1378634" cy="1060488"/>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0050" y="3446296"/>
            <a:ext cx="1193483" cy="119348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2449" y="1396069"/>
            <a:ext cx="1718602" cy="187283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9873" y="1645340"/>
            <a:ext cx="2314196" cy="3247127"/>
          </a:xfrm>
          <a:prstGeom prst="rect">
            <a:avLst/>
          </a:prstGeom>
        </p:spPr>
      </p:pic>
    </p:spTree>
    <p:extLst>
      <p:ext uri="{BB962C8B-B14F-4D97-AF65-F5344CB8AC3E}">
        <p14:creationId xmlns:p14="http://schemas.microsoft.com/office/powerpoint/2010/main" val="88229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500"/>
                                        <p:tgtEl>
                                          <p:spTgt spid="4">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Synod Process</a:t>
            </a:r>
            <a:endParaRPr lang="en-US" dirty="0"/>
          </a:p>
        </p:txBody>
      </p:sp>
      <p:sp>
        <p:nvSpPr>
          <p:cNvPr id="3" name="Subtitle 2"/>
          <p:cNvSpPr>
            <a:spLocks noGrp="1"/>
          </p:cNvSpPr>
          <p:nvPr>
            <p:ph type="subTitle" idx="1"/>
          </p:nvPr>
        </p:nvSpPr>
        <p:spPr/>
        <p:txBody>
          <a:bodyPr/>
          <a:lstStyle/>
          <a:p>
            <a:r>
              <a:rPr lang="en-US" dirty="0" smtClean="0"/>
              <a:t>Gathering, listening, learning, planting, harvesting … </a:t>
            </a:r>
            <a:endParaRPr lang="en-US" dirty="0"/>
          </a:p>
        </p:txBody>
      </p:sp>
    </p:spTree>
    <p:extLst>
      <p:ext uri="{BB962C8B-B14F-4D97-AF65-F5344CB8AC3E}">
        <p14:creationId xmlns:p14="http://schemas.microsoft.com/office/powerpoint/2010/main" val="21931489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t="7734" b="7734"/>
          <a:stretch>
            <a:fillRect/>
          </a:stretch>
        </p:blipFill>
        <p:spPr/>
      </p:pic>
      <p:pic>
        <p:nvPicPr>
          <p:cNvPr id="8" name="Picture Placeholder 7"/>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2500" r="2500"/>
          <a:stretch>
            <a:fillRect/>
          </a:stretch>
        </p:blipFill>
        <p:spPr/>
      </p:pic>
      <p:sp>
        <p:nvSpPr>
          <p:cNvPr id="5" name="Text Placeholder 4"/>
          <p:cNvSpPr>
            <a:spLocks noGrp="1"/>
          </p:cNvSpPr>
          <p:nvPr>
            <p:ph type="body" sz="half" idx="21"/>
          </p:nvPr>
        </p:nvSpPr>
        <p:spPr/>
        <p:txBody>
          <a:bodyPr>
            <a:normAutofit fontScale="92500" lnSpcReduction="20000"/>
          </a:bodyPr>
          <a:lstStyle/>
          <a:p>
            <a:r>
              <a:rPr lang="en-IE" dirty="0"/>
              <a:t>Some 350 delegates drawn from all areas of Catholic faith in Limerick who have stepped forward for selection for the Synod attended the first event in preparation for the Synod itself at Mary Immaculate College on Saturday.</a:t>
            </a:r>
            <a:endParaRPr lang="en-IE" dirty="0"/>
          </a:p>
        </p:txBody>
      </p:sp>
      <p:pic>
        <p:nvPicPr>
          <p:cNvPr id="12" name="Picture Placeholder 11"/>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32033" r="32033"/>
          <a:stretch>
            <a:fillRect/>
          </a:stretch>
        </p:blipFill>
        <p:spPr/>
      </p:pic>
    </p:spTree>
    <p:extLst>
      <p:ext uri="{BB962C8B-B14F-4D97-AF65-F5344CB8AC3E}">
        <p14:creationId xmlns:p14="http://schemas.microsoft.com/office/powerpoint/2010/main" val="25725070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Prepare </a:t>
            </a:r>
            <a:endParaRPr lang="en-IE" dirty="0"/>
          </a:p>
        </p:txBody>
      </p:sp>
      <p:sp>
        <p:nvSpPr>
          <p:cNvPr id="4" name="Text Placeholder 3"/>
          <p:cNvSpPr>
            <a:spLocks noGrp="1"/>
          </p:cNvSpPr>
          <p:nvPr>
            <p:ph type="body" sz="half" idx="2"/>
          </p:nvPr>
        </p:nvSpPr>
        <p:spPr/>
        <p:txBody>
          <a:bodyPr/>
          <a:lstStyle/>
          <a:p>
            <a:r>
              <a:rPr lang="en-IE" dirty="0" smtClean="0"/>
              <a:t>Prepare and send delegates out to be hunter gatherers among the people of God in this place …</a:t>
            </a:r>
          </a:p>
        </p:txBody>
      </p:sp>
      <p:pic>
        <p:nvPicPr>
          <p:cNvPr id="17" name="Picture Placeholder 16"/>
          <p:cNvPicPr>
            <a:picLocks noGrp="1" noChangeAspect="1"/>
          </p:cNvPicPr>
          <p:nvPr>
            <p:ph type="pic" idx="1"/>
          </p:nvPr>
        </p:nvPicPr>
        <p:blipFill>
          <a:blip r:embed="rId2">
            <a:extLst>
              <a:ext uri="{28A0092B-C50C-407E-A947-70E740481C1C}">
                <a14:useLocalDpi xmlns:a14="http://schemas.microsoft.com/office/drawing/2010/main" val="0"/>
              </a:ext>
            </a:extLst>
          </a:blip>
          <a:srcRect l="7530" r="7530"/>
          <a:stretch>
            <a:fillRect/>
          </a:stretch>
        </p:blipFill>
        <p:spPr/>
      </p:pic>
    </p:spTree>
    <p:extLst>
      <p:ext uri="{BB962C8B-B14F-4D97-AF65-F5344CB8AC3E}">
        <p14:creationId xmlns:p14="http://schemas.microsoft.com/office/powerpoint/2010/main" val="1582676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1"/>
          </p:nvPr>
        </p:nvSpPr>
        <p:spPr>
          <a:xfrm>
            <a:off x="9066213" y="2048893"/>
            <a:ext cx="2859623" cy="3450386"/>
          </a:xfrm>
        </p:spPr>
        <p:txBody>
          <a:bodyPr>
            <a:normAutofit fontScale="85000" lnSpcReduction="10000"/>
          </a:bodyPr>
          <a:lstStyle/>
          <a:p>
            <a:r>
              <a:rPr lang="en-IE" dirty="0"/>
              <a:t>A gathering of all delegates took place on Saturday 31st January in The Limerick Radisson Hotel. </a:t>
            </a:r>
            <a:r>
              <a:rPr lang="en-IE" dirty="0" smtClean="0"/>
              <a:t>The </a:t>
            </a:r>
            <a:r>
              <a:rPr lang="en-IE" dirty="0"/>
              <a:t>training was facilitated by Christopher </a:t>
            </a:r>
            <a:r>
              <a:rPr lang="en-IE" dirty="0" err="1"/>
              <a:t>Schoch</a:t>
            </a:r>
            <a:r>
              <a:rPr lang="en-IE" dirty="0"/>
              <a:t>, who is based in Clermont-Ferrand, France. </a:t>
            </a:r>
            <a:r>
              <a:rPr lang="en-IE" dirty="0" smtClean="0"/>
              <a:t>Chris </a:t>
            </a:r>
            <a:r>
              <a:rPr lang="en-IE" dirty="0"/>
              <a:t>has designed and facilitated collaborative projects at different levels of </a:t>
            </a:r>
            <a:r>
              <a:rPr lang="en-IE" dirty="0" err="1"/>
              <a:t>Evry</a:t>
            </a:r>
            <a:r>
              <a:rPr lang="en-IE" dirty="0"/>
              <a:t> diocese including: revitalizing parish ministries, developing better collaboration, collaboratively planning a 5 year strategic plan, and launching interfaith dialogue.</a:t>
            </a:r>
            <a:endParaRPr lang="en-IE" dirty="0"/>
          </a:p>
        </p:txBody>
      </p:sp>
      <p:pic>
        <p:nvPicPr>
          <p:cNvPr id="6" name="Picture Placeholder 5"/>
          <p:cNvPicPr>
            <a:picLocks noGrp="1" noChangeAspect="1"/>
          </p:cNvPicPr>
          <p:nvPr>
            <p:ph type="pic" sz="quarter" idx="17"/>
          </p:nvPr>
        </p:nvPicPr>
        <p:blipFill>
          <a:blip r:embed="rId2" cstate="print">
            <a:extLst>
              <a:ext uri="{28A0092B-C50C-407E-A947-70E740481C1C}">
                <a14:useLocalDpi xmlns:a14="http://schemas.microsoft.com/office/drawing/2010/main" val="0"/>
              </a:ext>
            </a:extLst>
          </a:blip>
          <a:srcRect l="26094" r="26094"/>
          <a:stretch>
            <a:fillRect/>
          </a:stretch>
        </p:blipFill>
        <p:spPr/>
      </p:pic>
      <p:pic>
        <p:nvPicPr>
          <p:cNvPr id="9" name="Picture Placeholder 8"/>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l="13468" r="13468"/>
          <a:stretch>
            <a:fillRect/>
          </a:stretch>
        </p:blipFill>
        <p:spPr/>
      </p:pic>
      <p:pic>
        <p:nvPicPr>
          <p:cNvPr id="10" name="Picture Placeholder 9"/>
          <p:cNvPicPr>
            <a:picLocks noGrp="1" noChangeAspect="1"/>
          </p:cNvPicPr>
          <p:nvPr>
            <p:ph type="pic" sz="quarter" idx="19"/>
          </p:nvPr>
        </p:nvPicPr>
        <p:blipFill>
          <a:blip r:embed="rId4" cstate="print">
            <a:extLst>
              <a:ext uri="{28A0092B-C50C-407E-A947-70E740481C1C}">
                <a14:useLocalDpi xmlns:a14="http://schemas.microsoft.com/office/drawing/2010/main" val="0"/>
              </a:ext>
            </a:extLst>
          </a:blip>
          <a:srcRect l="13468" r="13468"/>
          <a:stretch>
            <a:fillRect/>
          </a:stretch>
        </p:blipFill>
        <p:spPr/>
      </p:pic>
    </p:spTree>
    <p:extLst>
      <p:ext uri="{BB962C8B-B14F-4D97-AF65-F5344CB8AC3E}">
        <p14:creationId xmlns:p14="http://schemas.microsoft.com/office/powerpoint/2010/main" val="2182147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Listen</a:t>
            </a:r>
            <a:endParaRPr lang="en-IE" dirty="0"/>
          </a:p>
        </p:txBody>
      </p:sp>
      <p:sp>
        <p:nvSpPr>
          <p:cNvPr id="4" name="Text Placeholder 3"/>
          <p:cNvSpPr>
            <a:spLocks noGrp="1"/>
          </p:cNvSpPr>
          <p:nvPr>
            <p:ph type="body" sz="half" idx="2"/>
          </p:nvPr>
        </p:nvSpPr>
        <p:spPr/>
        <p:txBody>
          <a:bodyPr/>
          <a:lstStyle/>
          <a:p>
            <a:r>
              <a:rPr lang="en-IE" dirty="0" smtClean="0"/>
              <a:t>Delegates to offer a variety of listening processes in their areas or ministry across the diocese …</a:t>
            </a:r>
          </a:p>
          <a:p>
            <a:r>
              <a:rPr lang="en-IE" dirty="0" smtClean="0"/>
              <a:t>… </a:t>
            </a:r>
          </a:p>
        </p:txBody>
      </p:sp>
      <p:pic>
        <p:nvPicPr>
          <p:cNvPr id="12" name="Picture Placeholder 11"/>
          <p:cNvPicPr>
            <a:picLocks noGrp="1" noChangeAspect="1"/>
          </p:cNvPicPr>
          <p:nvPr>
            <p:ph type="pic" idx="1"/>
          </p:nvPr>
        </p:nvPicPr>
        <p:blipFill>
          <a:blip r:embed="rId2">
            <a:extLst>
              <a:ext uri="{28A0092B-C50C-407E-A947-70E740481C1C}">
                <a14:useLocalDpi xmlns:a14="http://schemas.microsoft.com/office/drawing/2010/main" val="0"/>
              </a:ext>
            </a:extLst>
          </a:blip>
          <a:srcRect t="11538" b="11538"/>
          <a:stretch>
            <a:fillRect/>
          </a:stretch>
        </p:blipFill>
        <p:spPr/>
      </p:pic>
    </p:spTree>
    <p:extLst>
      <p:ext uri="{BB962C8B-B14F-4D97-AF65-F5344CB8AC3E}">
        <p14:creationId xmlns:p14="http://schemas.microsoft.com/office/powerpoint/2010/main" val="1690021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1"/>
          </p:nvPr>
        </p:nvSpPr>
        <p:spPr/>
        <p:txBody>
          <a:bodyPr>
            <a:normAutofit/>
          </a:bodyPr>
          <a:lstStyle/>
          <a:p>
            <a:r>
              <a:rPr lang="en-IE" dirty="0" smtClean="0"/>
              <a:t>Across this diocese over 5000 people engaged in discussion, surveys, on-line, in shopping centres, churches and schools. </a:t>
            </a:r>
            <a:endParaRPr lang="en-IE" dirty="0"/>
          </a:p>
        </p:txBody>
      </p:sp>
      <p:pic>
        <p:nvPicPr>
          <p:cNvPr id="13" name="Picture Placeholder 12"/>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l="1214" r="1214"/>
          <a:stretch>
            <a:fillRect/>
          </a:stretch>
        </p:blipFill>
        <p:spPr/>
      </p:pic>
      <p:pic>
        <p:nvPicPr>
          <p:cNvPr id="19" name="Picture Placeholder 18"/>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l="26094" r="26094"/>
          <a:stretch>
            <a:fillRect/>
          </a:stretch>
        </p:blipFill>
        <p:spPr/>
      </p:pic>
      <p:pic>
        <p:nvPicPr>
          <p:cNvPr id="21" name="Picture Placeholder 20"/>
          <p:cNvPicPr>
            <a:picLocks noGrp="1" noChangeAspect="1"/>
          </p:cNvPicPr>
          <p:nvPr>
            <p:ph type="pic" sz="quarter" idx="19"/>
          </p:nvPr>
        </p:nvPicPr>
        <p:blipFill>
          <a:blip r:embed="rId4">
            <a:extLst>
              <a:ext uri="{28A0092B-C50C-407E-A947-70E740481C1C}">
                <a14:useLocalDpi xmlns:a14="http://schemas.microsoft.com/office/drawing/2010/main" val="0"/>
              </a:ext>
            </a:extLst>
          </a:blip>
          <a:srcRect l="1291" r="1291"/>
          <a:stretch>
            <a:fillRect/>
          </a:stretch>
        </p:blipFill>
        <p:spPr/>
      </p:pic>
    </p:spTree>
    <p:extLst>
      <p:ext uri="{BB962C8B-B14F-4D97-AF65-F5344CB8AC3E}">
        <p14:creationId xmlns:p14="http://schemas.microsoft.com/office/powerpoint/2010/main" val="75039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Report back</a:t>
            </a:r>
            <a:endParaRPr lang="en-IE" dirty="0"/>
          </a:p>
        </p:txBody>
      </p:sp>
      <p:sp>
        <p:nvSpPr>
          <p:cNvPr id="4" name="Text Placeholder 3"/>
          <p:cNvSpPr>
            <a:spLocks noGrp="1"/>
          </p:cNvSpPr>
          <p:nvPr>
            <p:ph type="body" sz="half" idx="2"/>
          </p:nvPr>
        </p:nvSpPr>
        <p:spPr/>
        <p:txBody>
          <a:bodyPr/>
          <a:lstStyle/>
          <a:p>
            <a:r>
              <a:rPr lang="en-IE" dirty="0" smtClean="0"/>
              <a:t>Gather back the information – listen to </a:t>
            </a:r>
            <a:r>
              <a:rPr lang="en-IE" dirty="0" err="1" smtClean="0"/>
              <a:t>whats</a:t>
            </a:r>
            <a:r>
              <a:rPr lang="en-IE" dirty="0" smtClean="0"/>
              <a:t> coming in to see what emerges as priorities or themes …</a:t>
            </a:r>
          </a:p>
          <a:p>
            <a:r>
              <a:rPr lang="en-IE" dirty="0" smtClean="0"/>
              <a:t>… smoke signals!</a:t>
            </a:r>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t="11434" b="11434"/>
          <a:stretch>
            <a:fillRect/>
          </a:stretch>
        </p:blipFill>
        <p:spPr/>
      </p:pic>
    </p:spTree>
    <p:extLst>
      <p:ext uri="{BB962C8B-B14F-4D97-AF65-F5344CB8AC3E}">
        <p14:creationId xmlns:p14="http://schemas.microsoft.com/office/powerpoint/2010/main" val="3452103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l="26115" r="26115"/>
          <a:stretch>
            <a:fillRect/>
          </a:stretch>
        </p:blipFill>
        <p:spPr/>
      </p:pic>
      <p:pic>
        <p:nvPicPr>
          <p:cNvPr id="6" name="Picture Placeholder 5"/>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l="1291" r="1291"/>
          <a:stretch>
            <a:fillRect/>
          </a:stretch>
        </p:blipFill>
        <p:spPr/>
      </p:pic>
      <p:pic>
        <p:nvPicPr>
          <p:cNvPr id="7" name="Picture Placeholder 6"/>
          <p:cNvPicPr>
            <a:picLocks noGrp="1" noChangeAspect="1"/>
          </p:cNvPicPr>
          <p:nvPr>
            <p:ph type="pic" sz="quarter" idx="19"/>
          </p:nvPr>
        </p:nvPicPr>
        <p:blipFill>
          <a:blip r:embed="rId4" cstate="print">
            <a:extLst>
              <a:ext uri="{28A0092B-C50C-407E-A947-70E740481C1C}">
                <a14:useLocalDpi xmlns:a14="http://schemas.microsoft.com/office/drawing/2010/main" val="0"/>
              </a:ext>
            </a:extLst>
          </a:blip>
          <a:srcRect l="1291" r="1291"/>
          <a:stretch>
            <a:fillRect/>
          </a:stretch>
        </p:blipFill>
        <p:spPr/>
      </p:pic>
      <p:sp>
        <p:nvSpPr>
          <p:cNvPr id="5" name="Text Placeholder 4"/>
          <p:cNvSpPr>
            <a:spLocks noGrp="1"/>
          </p:cNvSpPr>
          <p:nvPr>
            <p:ph type="body" sz="half" idx="21"/>
          </p:nvPr>
        </p:nvSpPr>
        <p:spPr>
          <a:xfrm>
            <a:off x="9066214" y="1020193"/>
            <a:ext cx="2846744" cy="4685148"/>
          </a:xfrm>
        </p:spPr>
        <p:txBody>
          <a:bodyPr>
            <a:normAutofit fontScale="92500" lnSpcReduction="20000"/>
          </a:bodyPr>
          <a:lstStyle/>
          <a:p>
            <a:r>
              <a:rPr lang="en-IE" dirty="0"/>
              <a:t>On Saturday June 27</a:t>
            </a:r>
            <a:r>
              <a:rPr lang="en-IE" baseline="30000" dirty="0"/>
              <a:t>th</a:t>
            </a:r>
            <a:r>
              <a:rPr lang="en-IE" dirty="0"/>
              <a:t> </a:t>
            </a:r>
            <a:r>
              <a:rPr lang="en-IE" dirty="0" smtClean="0"/>
              <a:t>delegates gathered </a:t>
            </a:r>
            <a:r>
              <a:rPr lang="en-IE" dirty="0"/>
              <a:t>in </a:t>
            </a:r>
            <a:r>
              <a:rPr lang="en-IE" dirty="0" err="1" smtClean="0"/>
              <a:t>Thomond</a:t>
            </a:r>
            <a:r>
              <a:rPr lang="en-IE" dirty="0" smtClean="0"/>
              <a:t> Park. </a:t>
            </a:r>
            <a:r>
              <a:rPr lang="en-IE" dirty="0"/>
              <a:t>We </a:t>
            </a:r>
            <a:r>
              <a:rPr lang="en-IE" dirty="0" smtClean="0"/>
              <a:t>were </a:t>
            </a:r>
            <a:r>
              <a:rPr lang="en-IE" dirty="0"/>
              <a:t>now coming to the end of the </a:t>
            </a:r>
            <a:r>
              <a:rPr lang="en-IE" i="1" dirty="0"/>
              <a:t>‘See’</a:t>
            </a:r>
            <a:r>
              <a:rPr lang="en-IE" dirty="0"/>
              <a:t> stage in which Listening has occurred to gather the issues of the people as expressed by the people. </a:t>
            </a:r>
            <a:endParaRPr lang="en-IE" dirty="0" smtClean="0"/>
          </a:p>
          <a:p>
            <a:r>
              <a:rPr lang="en-IE" dirty="0" smtClean="0"/>
              <a:t>The </a:t>
            </a:r>
            <a:r>
              <a:rPr lang="en-IE" dirty="0"/>
              <a:t>delegates have been actively engaged in a variety of methods of listening in their own communities. Parishes, schools, hospitals, universities and many other groups have used questionnaires, focus groups, informal listening and various other means to gather the views of people throughout the diocese.</a:t>
            </a:r>
            <a:endParaRPr lang="en-IE" dirty="0"/>
          </a:p>
        </p:txBody>
      </p:sp>
    </p:spTree>
    <p:extLst>
      <p:ext uri="{BB962C8B-B14F-4D97-AF65-F5344CB8AC3E}">
        <p14:creationId xmlns:p14="http://schemas.microsoft.com/office/powerpoint/2010/main" val="16837177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67F96A-C2ED-4D5B-8EFB-A18C6982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Nature presentation, illustrated landscape design  (widescreen)</Template>
  <TotalTime>0</TotalTime>
  <Words>565</Words>
  <Application>Microsoft Office PowerPoint</Application>
  <PresentationFormat>Widescreen</PresentationFormat>
  <Paragraphs>156</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Segoe Print</vt:lpstr>
      <vt:lpstr>Nature Illustration 16x9</vt:lpstr>
      <vt:lpstr>A Synod Process</vt:lpstr>
      <vt:lpstr>Delegates</vt:lpstr>
      <vt:lpstr>PowerPoint Presentation</vt:lpstr>
      <vt:lpstr>Prepare </vt:lpstr>
      <vt:lpstr>PowerPoint Presentation</vt:lpstr>
      <vt:lpstr>Listen</vt:lpstr>
      <vt:lpstr>PowerPoint Presentation</vt:lpstr>
      <vt:lpstr>Report back</vt:lpstr>
      <vt:lpstr>PowerPoint Presentation</vt:lpstr>
      <vt:lpstr>Discern </vt:lpstr>
      <vt:lpstr>PowerPoint Presentation</vt:lpstr>
      <vt:lpstr>Broad to specific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Synodal process</vt:lpstr>
      <vt:lpstr>A Synod Process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2016-03-16T22:41:43Z</dcterms:created>
  <dcterms:modified xsi:type="dcterms:W3CDTF">2016-03-17T00:56:06Z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