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C289B-CD49-4B2D-AA90-F692137169CC}" type="doc">
      <dgm:prSet loTypeId="urn:microsoft.com/office/officeart/2009/layout/CircleArrow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806B75FB-C355-4129-A1A0-4FF1CE0944DB}">
      <dgm:prSet phldrT="[Text]" custT="1"/>
      <dgm:spPr/>
      <dgm:t>
        <a:bodyPr/>
        <a:lstStyle/>
        <a:p>
          <a:r>
            <a:rPr lang="en-IE" sz="2000" b="1" dirty="0" smtClean="0"/>
            <a:t>Listening &amp; Discernment</a:t>
          </a:r>
          <a:endParaRPr lang="en-IE" sz="2000" b="1" dirty="0"/>
        </a:p>
      </dgm:t>
    </dgm:pt>
    <dgm:pt modelId="{A743BB1B-A3FB-402B-979C-4065F527627B}" type="parTrans" cxnId="{068B8CBB-6224-4C48-8942-9B053F941904}">
      <dgm:prSet/>
      <dgm:spPr/>
      <dgm:t>
        <a:bodyPr/>
        <a:lstStyle/>
        <a:p>
          <a:endParaRPr lang="en-IE"/>
        </a:p>
      </dgm:t>
    </dgm:pt>
    <dgm:pt modelId="{6D565C8E-5848-4F2F-90FC-FEECC7443971}" type="sibTrans" cxnId="{068B8CBB-6224-4C48-8942-9B053F941904}">
      <dgm:prSet/>
      <dgm:spPr/>
      <dgm:t>
        <a:bodyPr/>
        <a:lstStyle/>
        <a:p>
          <a:endParaRPr lang="en-IE"/>
        </a:p>
      </dgm:t>
    </dgm:pt>
    <dgm:pt modelId="{183138CD-F257-4513-A1E8-D089E4C57C09}">
      <dgm:prSet phldrT="[Text]" custT="1"/>
      <dgm:spPr/>
      <dgm:t>
        <a:bodyPr/>
        <a:lstStyle/>
        <a:p>
          <a:r>
            <a:rPr lang="en-IE" sz="2000" b="1" dirty="0" smtClean="0"/>
            <a:t>Data Coding &amp; Analysis</a:t>
          </a:r>
          <a:endParaRPr lang="en-IE" sz="2000" b="1" dirty="0"/>
        </a:p>
      </dgm:t>
    </dgm:pt>
    <dgm:pt modelId="{90B5D5D0-A6DF-4B84-8D39-B61D09511674}" type="parTrans" cxnId="{88C7E5AB-D354-448E-9C33-D416DA629846}">
      <dgm:prSet/>
      <dgm:spPr/>
      <dgm:t>
        <a:bodyPr/>
        <a:lstStyle/>
        <a:p>
          <a:endParaRPr lang="en-IE"/>
        </a:p>
      </dgm:t>
    </dgm:pt>
    <dgm:pt modelId="{174B6543-A1A2-48E1-8662-D7380E7ED81C}" type="sibTrans" cxnId="{88C7E5AB-D354-448E-9C33-D416DA629846}">
      <dgm:prSet/>
      <dgm:spPr/>
      <dgm:t>
        <a:bodyPr/>
        <a:lstStyle/>
        <a:p>
          <a:endParaRPr lang="en-IE"/>
        </a:p>
      </dgm:t>
    </dgm:pt>
    <dgm:pt modelId="{9CDBC7B2-AEEE-4E88-9CEC-103209717844}">
      <dgm:prSet phldrT="[Text]" custT="1"/>
      <dgm:spPr/>
      <dgm:t>
        <a:bodyPr/>
        <a:lstStyle/>
        <a:p>
          <a:r>
            <a:rPr lang="en-IE" sz="2000" b="1" dirty="0" smtClean="0"/>
            <a:t>Identifying Themes</a:t>
          </a:r>
          <a:endParaRPr lang="en-IE" sz="2000" b="1" dirty="0"/>
        </a:p>
      </dgm:t>
    </dgm:pt>
    <dgm:pt modelId="{1B553FE4-CF37-4880-88A3-5FE9BBAE34CF}" type="parTrans" cxnId="{A285D5DA-1EAD-4DB4-950B-2682213D2343}">
      <dgm:prSet/>
      <dgm:spPr/>
      <dgm:t>
        <a:bodyPr/>
        <a:lstStyle/>
        <a:p>
          <a:endParaRPr lang="en-IE"/>
        </a:p>
      </dgm:t>
    </dgm:pt>
    <dgm:pt modelId="{37390C72-AF56-430C-9D2A-5F3B55C5A577}" type="sibTrans" cxnId="{A285D5DA-1EAD-4DB4-950B-2682213D2343}">
      <dgm:prSet/>
      <dgm:spPr/>
      <dgm:t>
        <a:bodyPr/>
        <a:lstStyle/>
        <a:p>
          <a:endParaRPr lang="en-IE"/>
        </a:p>
      </dgm:t>
    </dgm:pt>
    <dgm:pt modelId="{729815C5-9C77-4A61-BE8D-A13DF4A0ACA0}">
      <dgm:prSet custT="1"/>
      <dgm:spPr/>
      <dgm:t>
        <a:bodyPr/>
        <a:lstStyle/>
        <a:p>
          <a:r>
            <a:rPr lang="en-IE" sz="2000" b="1" dirty="0" smtClean="0"/>
            <a:t>Selecting Synod Themes </a:t>
          </a:r>
          <a:endParaRPr lang="en-IE" sz="2000" b="1" dirty="0"/>
        </a:p>
      </dgm:t>
    </dgm:pt>
    <dgm:pt modelId="{003B5CE2-7A23-4C4B-A99C-F8D9CF5C8057}" type="parTrans" cxnId="{ABB429ED-ED8D-4758-AFC6-58105CFA942F}">
      <dgm:prSet/>
      <dgm:spPr/>
      <dgm:t>
        <a:bodyPr/>
        <a:lstStyle/>
        <a:p>
          <a:endParaRPr lang="en-IE"/>
        </a:p>
      </dgm:t>
    </dgm:pt>
    <dgm:pt modelId="{5417DBFF-ADCE-4F87-81AD-35BEF38EAABC}" type="sibTrans" cxnId="{ABB429ED-ED8D-4758-AFC6-58105CFA942F}">
      <dgm:prSet/>
      <dgm:spPr/>
      <dgm:t>
        <a:bodyPr/>
        <a:lstStyle/>
        <a:p>
          <a:endParaRPr lang="en-IE"/>
        </a:p>
      </dgm:t>
    </dgm:pt>
    <dgm:pt modelId="{99226FDA-A8E7-4266-AA55-3E643B9B7604}" type="pres">
      <dgm:prSet presAssocID="{283C289B-CD49-4B2D-AA90-F692137169C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6462F6EF-B965-4253-B8B9-00E5A2EBB95C}" type="pres">
      <dgm:prSet presAssocID="{806B75FB-C355-4129-A1A0-4FF1CE0944DB}" presName="Accent1" presStyleCnt="0"/>
      <dgm:spPr/>
    </dgm:pt>
    <dgm:pt modelId="{6D7ED926-8C54-4559-9286-867BEF8FD9EC}" type="pres">
      <dgm:prSet presAssocID="{806B75FB-C355-4129-A1A0-4FF1CE0944DB}" presName="Accent" presStyleLbl="node1" presStyleIdx="0" presStyleCnt="4"/>
      <dgm:spPr/>
    </dgm:pt>
    <dgm:pt modelId="{3F7155EF-1CE0-4D27-BC4D-6BD80530A3BE}" type="pres">
      <dgm:prSet presAssocID="{806B75FB-C355-4129-A1A0-4FF1CE0944DB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A72914E-9721-48AA-B152-62AC44B47DDB}" type="pres">
      <dgm:prSet presAssocID="{183138CD-F257-4513-A1E8-D089E4C57C09}" presName="Accent2" presStyleCnt="0"/>
      <dgm:spPr/>
    </dgm:pt>
    <dgm:pt modelId="{07BE8FFA-51FE-4AC4-AFC1-C974D6B0917E}" type="pres">
      <dgm:prSet presAssocID="{183138CD-F257-4513-A1E8-D089E4C57C09}" presName="Accent" presStyleLbl="node1" presStyleIdx="1" presStyleCnt="4"/>
      <dgm:spPr/>
    </dgm:pt>
    <dgm:pt modelId="{6477BC94-FA27-4AB0-BA91-CE14C381B2CB}" type="pres">
      <dgm:prSet presAssocID="{183138CD-F257-4513-A1E8-D089E4C57C09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6BC518F-48D8-4EDF-A77D-9DB55B274D7E}" type="pres">
      <dgm:prSet presAssocID="{9CDBC7B2-AEEE-4E88-9CEC-103209717844}" presName="Accent3" presStyleCnt="0"/>
      <dgm:spPr/>
    </dgm:pt>
    <dgm:pt modelId="{5E59502E-BE9D-4D72-BB84-1C40294F2F84}" type="pres">
      <dgm:prSet presAssocID="{9CDBC7B2-AEEE-4E88-9CEC-103209717844}" presName="Accent" presStyleLbl="node1" presStyleIdx="2" presStyleCnt="4"/>
      <dgm:spPr/>
    </dgm:pt>
    <dgm:pt modelId="{30408620-9F83-45E5-A1AC-A2650589A45B}" type="pres">
      <dgm:prSet presAssocID="{9CDBC7B2-AEEE-4E88-9CEC-103209717844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4057D7B-098B-46B7-92A7-F2303F2420D0}" type="pres">
      <dgm:prSet presAssocID="{729815C5-9C77-4A61-BE8D-A13DF4A0ACA0}" presName="Accent4" presStyleCnt="0"/>
      <dgm:spPr/>
    </dgm:pt>
    <dgm:pt modelId="{9A0180F0-B218-4CF9-966C-1E914A6DBEA5}" type="pres">
      <dgm:prSet presAssocID="{729815C5-9C77-4A61-BE8D-A13DF4A0ACA0}" presName="Accent" presStyleLbl="node1" presStyleIdx="3" presStyleCnt="4"/>
      <dgm:spPr/>
    </dgm:pt>
    <dgm:pt modelId="{009A6011-9D39-4FD8-9963-5C90B0C948FD}" type="pres">
      <dgm:prSet presAssocID="{729815C5-9C77-4A61-BE8D-A13DF4A0ACA0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BD6515CE-CF61-463B-996A-302CCB941649}" type="presOf" srcId="{9CDBC7B2-AEEE-4E88-9CEC-103209717844}" destId="{30408620-9F83-45E5-A1AC-A2650589A45B}" srcOrd="0" destOrd="0" presId="urn:microsoft.com/office/officeart/2009/layout/CircleArrowProcess"/>
    <dgm:cxn modelId="{46A1C47C-788C-4BD6-987E-B871368D69AE}" type="presOf" srcId="{729815C5-9C77-4A61-BE8D-A13DF4A0ACA0}" destId="{009A6011-9D39-4FD8-9963-5C90B0C948FD}" srcOrd="0" destOrd="0" presId="urn:microsoft.com/office/officeart/2009/layout/CircleArrowProcess"/>
    <dgm:cxn modelId="{0F97D076-3A40-402E-B38F-907959EAAA2F}" type="presOf" srcId="{806B75FB-C355-4129-A1A0-4FF1CE0944DB}" destId="{3F7155EF-1CE0-4D27-BC4D-6BD80530A3BE}" srcOrd="0" destOrd="0" presId="urn:microsoft.com/office/officeart/2009/layout/CircleArrowProcess"/>
    <dgm:cxn modelId="{55DF6ACC-40D9-4EEE-B712-52185D3A1E64}" type="presOf" srcId="{283C289B-CD49-4B2D-AA90-F692137169CC}" destId="{99226FDA-A8E7-4266-AA55-3E643B9B7604}" srcOrd="0" destOrd="0" presId="urn:microsoft.com/office/officeart/2009/layout/CircleArrowProcess"/>
    <dgm:cxn modelId="{ABB429ED-ED8D-4758-AFC6-58105CFA942F}" srcId="{283C289B-CD49-4B2D-AA90-F692137169CC}" destId="{729815C5-9C77-4A61-BE8D-A13DF4A0ACA0}" srcOrd="3" destOrd="0" parTransId="{003B5CE2-7A23-4C4B-A99C-F8D9CF5C8057}" sibTransId="{5417DBFF-ADCE-4F87-81AD-35BEF38EAABC}"/>
    <dgm:cxn modelId="{068B8CBB-6224-4C48-8942-9B053F941904}" srcId="{283C289B-CD49-4B2D-AA90-F692137169CC}" destId="{806B75FB-C355-4129-A1A0-4FF1CE0944DB}" srcOrd="0" destOrd="0" parTransId="{A743BB1B-A3FB-402B-979C-4065F527627B}" sibTransId="{6D565C8E-5848-4F2F-90FC-FEECC7443971}"/>
    <dgm:cxn modelId="{88C7E5AB-D354-448E-9C33-D416DA629846}" srcId="{283C289B-CD49-4B2D-AA90-F692137169CC}" destId="{183138CD-F257-4513-A1E8-D089E4C57C09}" srcOrd="1" destOrd="0" parTransId="{90B5D5D0-A6DF-4B84-8D39-B61D09511674}" sibTransId="{174B6543-A1A2-48E1-8662-D7380E7ED81C}"/>
    <dgm:cxn modelId="{23D076B6-3033-419D-A448-FCA69638654A}" type="presOf" srcId="{183138CD-F257-4513-A1E8-D089E4C57C09}" destId="{6477BC94-FA27-4AB0-BA91-CE14C381B2CB}" srcOrd="0" destOrd="0" presId="urn:microsoft.com/office/officeart/2009/layout/CircleArrowProcess"/>
    <dgm:cxn modelId="{A285D5DA-1EAD-4DB4-950B-2682213D2343}" srcId="{283C289B-CD49-4B2D-AA90-F692137169CC}" destId="{9CDBC7B2-AEEE-4E88-9CEC-103209717844}" srcOrd="2" destOrd="0" parTransId="{1B553FE4-CF37-4880-88A3-5FE9BBAE34CF}" sibTransId="{37390C72-AF56-430C-9D2A-5F3B55C5A577}"/>
    <dgm:cxn modelId="{3FD68026-7E44-4F9A-8603-0BF194026DF4}" type="presParOf" srcId="{99226FDA-A8E7-4266-AA55-3E643B9B7604}" destId="{6462F6EF-B965-4253-B8B9-00E5A2EBB95C}" srcOrd="0" destOrd="0" presId="urn:microsoft.com/office/officeart/2009/layout/CircleArrowProcess"/>
    <dgm:cxn modelId="{A0EF2E2A-3F55-4364-BE49-42E3C635A3FA}" type="presParOf" srcId="{6462F6EF-B965-4253-B8B9-00E5A2EBB95C}" destId="{6D7ED926-8C54-4559-9286-867BEF8FD9EC}" srcOrd="0" destOrd="0" presId="urn:microsoft.com/office/officeart/2009/layout/CircleArrowProcess"/>
    <dgm:cxn modelId="{02E32C24-EDCD-4590-B323-487E9CE72518}" type="presParOf" srcId="{99226FDA-A8E7-4266-AA55-3E643B9B7604}" destId="{3F7155EF-1CE0-4D27-BC4D-6BD80530A3BE}" srcOrd="1" destOrd="0" presId="urn:microsoft.com/office/officeart/2009/layout/CircleArrowProcess"/>
    <dgm:cxn modelId="{3067F54F-F768-4ED7-AF53-62BFD80AE26D}" type="presParOf" srcId="{99226FDA-A8E7-4266-AA55-3E643B9B7604}" destId="{EA72914E-9721-48AA-B152-62AC44B47DDB}" srcOrd="2" destOrd="0" presId="urn:microsoft.com/office/officeart/2009/layout/CircleArrowProcess"/>
    <dgm:cxn modelId="{137A132D-A4E5-4CF5-A16D-90BA37D9991C}" type="presParOf" srcId="{EA72914E-9721-48AA-B152-62AC44B47DDB}" destId="{07BE8FFA-51FE-4AC4-AFC1-C974D6B0917E}" srcOrd="0" destOrd="0" presId="urn:microsoft.com/office/officeart/2009/layout/CircleArrowProcess"/>
    <dgm:cxn modelId="{C95DC535-99D2-4574-A719-11FFB017C153}" type="presParOf" srcId="{99226FDA-A8E7-4266-AA55-3E643B9B7604}" destId="{6477BC94-FA27-4AB0-BA91-CE14C381B2CB}" srcOrd="3" destOrd="0" presId="urn:microsoft.com/office/officeart/2009/layout/CircleArrowProcess"/>
    <dgm:cxn modelId="{CEFADB15-8BB9-432C-90B7-194145BF8DF0}" type="presParOf" srcId="{99226FDA-A8E7-4266-AA55-3E643B9B7604}" destId="{06BC518F-48D8-4EDF-A77D-9DB55B274D7E}" srcOrd="4" destOrd="0" presId="urn:microsoft.com/office/officeart/2009/layout/CircleArrowProcess"/>
    <dgm:cxn modelId="{57E0F13B-913B-455C-9581-075E32A001D3}" type="presParOf" srcId="{06BC518F-48D8-4EDF-A77D-9DB55B274D7E}" destId="{5E59502E-BE9D-4D72-BB84-1C40294F2F84}" srcOrd="0" destOrd="0" presId="urn:microsoft.com/office/officeart/2009/layout/CircleArrowProcess"/>
    <dgm:cxn modelId="{224A16A3-8B48-43EA-A59F-F986C1D60E08}" type="presParOf" srcId="{99226FDA-A8E7-4266-AA55-3E643B9B7604}" destId="{30408620-9F83-45E5-A1AC-A2650589A45B}" srcOrd="5" destOrd="0" presId="urn:microsoft.com/office/officeart/2009/layout/CircleArrowProcess"/>
    <dgm:cxn modelId="{E83B6DA2-A018-4003-97B2-D93DD018CCE4}" type="presParOf" srcId="{99226FDA-A8E7-4266-AA55-3E643B9B7604}" destId="{84057D7B-098B-46B7-92A7-F2303F2420D0}" srcOrd="6" destOrd="0" presId="urn:microsoft.com/office/officeart/2009/layout/CircleArrowProcess"/>
    <dgm:cxn modelId="{59549A34-AB7B-4833-8CCA-A3CEE7E8EBF1}" type="presParOf" srcId="{84057D7B-098B-46B7-92A7-F2303F2420D0}" destId="{9A0180F0-B218-4CF9-966C-1E914A6DBEA5}" srcOrd="0" destOrd="0" presId="urn:microsoft.com/office/officeart/2009/layout/CircleArrowProcess"/>
    <dgm:cxn modelId="{9AC80FBF-EFC8-43B0-BC54-10EA062B091E}" type="presParOf" srcId="{99226FDA-A8E7-4266-AA55-3E643B9B7604}" destId="{009A6011-9D39-4FD8-9963-5C90B0C948FD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E8CA1B-3A5A-4D9E-B464-1CEFDB0D24A3}" type="doc">
      <dgm:prSet loTypeId="urn:microsoft.com/office/officeart/2005/8/layout/funnel1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B4E33F6B-FA89-4E62-88C6-DBA8C182B624}">
      <dgm:prSet phldrT="[Text]"/>
      <dgm:spPr/>
      <dgm:t>
        <a:bodyPr/>
        <a:lstStyle/>
        <a:p>
          <a:r>
            <a:rPr lang="en-IE" dirty="0" smtClean="0"/>
            <a:t>Other groups data</a:t>
          </a:r>
          <a:endParaRPr lang="en-IE" dirty="0"/>
        </a:p>
      </dgm:t>
    </dgm:pt>
    <dgm:pt modelId="{CB49E39E-DB91-434B-85C6-2B01C1E36ED7}" type="parTrans" cxnId="{C07B91D5-D7BC-4D05-8460-493C793803A2}">
      <dgm:prSet/>
      <dgm:spPr/>
      <dgm:t>
        <a:bodyPr/>
        <a:lstStyle/>
        <a:p>
          <a:endParaRPr lang="en-IE"/>
        </a:p>
      </dgm:t>
    </dgm:pt>
    <dgm:pt modelId="{48F45B98-B1D5-419B-928F-EC093C348DD2}" type="sibTrans" cxnId="{C07B91D5-D7BC-4D05-8460-493C793803A2}">
      <dgm:prSet/>
      <dgm:spPr/>
      <dgm:t>
        <a:bodyPr/>
        <a:lstStyle/>
        <a:p>
          <a:endParaRPr lang="en-IE"/>
        </a:p>
      </dgm:t>
    </dgm:pt>
    <dgm:pt modelId="{7544A0A7-8D43-4F47-8AE3-EE090AC133D1}">
      <dgm:prSet phldrT="[Text]"/>
      <dgm:spPr/>
      <dgm:t>
        <a:bodyPr/>
        <a:lstStyle/>
        <a:p>
          <a:r>
            <a:rPr lang="en-IE" dirty="0" smtClean="0"/>
            <a:t>Parish data</a:t>
          </a:r>
          <a:endParaRPr lang="en-IE" dirty="0"/>
        </a:p>
      </dgm:t>
    </dgm:pt>
    <dgm:pt modelId="{FB654764-3394-4538-9B87-026C7716126D}" type="parTrans" cxnId="{F9B25380-3190-423E-9212-4040247D1919}">
      <dgm:prSet/>
      <dgm:spPr/>
      <dgm:t>
        <a:bodyPr/>
        <a:lstStyle/>
        <a:p>
          <a:endParaRPr lang="en-IE"/>
        </a:p>
      </dgm:t>
    </dgm:pt>
    <dgm:pt modelId="{3FC04268-A74C-45D3-BB6E-F5FBFF53BC58}" type="sibTrans" cxnId="{F9B25380-3190-423E-9212-4040247D1919}">
      <dgm:prSet/>
      <dgm:spPr/>
      <dgm:t>
        <a:bodyPr/>
        <a:lstStyle/>
        <a:p>
          <a:endParaRPr lang="en-IE"/>
        </a:p>
      </dgm:t>
    </dgm:pt>
    <dgm:pt modelId="{07DDC0C7-C78D-4E61-A435-E2308C32FA2E}">
      <dgm:prSet phldrT="[Text]"/>
      <dgm:spPr/>
      <dgm:t>
        <a:bodyPr/>
        <a:lstStyle/>
        <a:p>
          <a:r>
            <a:rPr lang="en-IE" dirty="0" smtClean="0"/>
            <a:t>Social partner data</a:t>
          </a:r>
          <a:endParaRPr lang="en-IE" dirty="0"/>
        </a:p>
      </dgm:t>
    </dgm:pt>
    <dgm:pt modelId="{17BA8FED-2BEC-4425-82BF-31A81C69229B}" type="parTrans" cxnId="{52B47EE3-6D8E-416F-A901-886BD24A8DC9}">
      <dgm:prSet/>
      <dgm:spPr/>
      <dgm:t>
        <a:bodyPr/>
        <a:lstStyle/>
        <a:p>
          <a:endParaRPr lang="en-IE"/>
        </a:p>
      </dgm:t>
    </dgm:pt>
    <dgm:pt modelId="{C307ECDE-AF3C-4238-BE01-821EC5AB0589}" type="sibTrans" cxnId="{52B47EE3-6D8E-416F-A901-886BD24A8DC9}">
      <dgm:prSet/>
      <dgm:spPr/>
      <dgm:t>
        <a:bodyPr/>
        <a:lstStyle/>
        <a:p>
          <a:endParaRPr lang="en-IE"/>
        </a:p>
      </dgm:t>
    </dgm:pt>
    <dgm:pt modelId="{0FC48D3C-235C-4715-A781-38192FFE318A}">
      <dgm:prSet phldrT="[Text]" custT="1"/>
      <dgm:spPr/>
      <dgm:t>
        <a:bodyPr/>
        <a:lstStyle/>
        <a:p>
          <a:r>
            <a:rPr lang="en-IE" sz="2800" b="1" dirty="0" smtClean="0"/>
            <a:t>Synod (themes)</a:t>
          </a:r>
          <a:endParaRPr lang="en-IE" sz="2800" b="1" dirty="0"/>
        </a:p>
      </dgm:t>
    </dgm:pt>
    <dgm:pt modelId="{3018658F-E233-4E83-A30D-242C3452FC32}" type="parTrans" cxnId="{E2A203CC-D12E-420E-A3C1-1CBD4DBBF8C1}">
      <dgm:prSet/>
      <dgm:spPr/>
      <dgm:t>
        <a:bodyPr/>
        <a:lstStyle/>
        <a:p>
          <a:endParaRPr lang="en-IE"/>
        </a:p>
      </dgm:t>
    </dgm:pt>
    <dgm:pt modelId="{EA99C62E-3BE0-4CC4-901C-7DEEF1979D5E}" type="sibTrans" cxnId="{E2A203CC-D12E-420E-A3C1-1CBD4DBBF8C1}">
      <dgm:prSet/>
      <dgm:spPr/>
      <dgm:t>
        <a:bodyPr/>
        <a:lstStyle/>
        <a:p>
          <a:endParaRPr lang="en-IE"/>
        </a:p>
      </dgm:t>
    </dgm:pt>
    <dgm:pt modelId="{479971B2-3BBD-4F83-A448-FDDA4DAE9EB2}" type="pres">
      <dgm:prSet presAssocID="{38E8CA1B-3A5A-4D9E-B464-1CEFDB0D24A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B1D8AEB5-8D5E-4106-B271-40FC1CE61B19}" type="pres">
      <dgm:prSet presAssocID="{38E8CA1B-3A5A-4D9E-B464-1CEFDB0D24A3}" presName="ellipse" presStyleLbl="trBgShp" presStyleIdx="0" presStyleCnt="1"/>
      <dgm:spPr/>
    </dgm:pt>
    <dgm:pt modelId="{5B34C992-95B7-48E4-9F02-922DCD94430E}" type="pres">
      <dgm:prSet presAssocID="{38E8CA1B-3A5A-4D9E-B464-1CEFDB0D24A3}" presName="arrow1" presStyleLbl="fgShp" presStyleIdx="0" presStyleCnt="1"/>
      <dgm:spPr/>
    </dgm:pt>
    <dgm:pt modelId="{15BEB9EB-CBD4-404F-B348-50845BC44273}" type="pres">
      <dgm:prSet presAssocID="{38E8CA1B-3A5A-4D9E-B464-1CEFDB0D24A3}" presName="rectangle" presStyleLbl="revTx" presStyleIdx="0" presStyleCnt="1" custScaleX="13881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213CCA9-EAD4-49CF-B4B3-BD85E1C54549}" type="pres">
      <dgm:prSet presAssocID="{7544A0A7-8D43-4F47-8AE3-EE090AC133D1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AFC1F10-59B8-4930-A2CD-58FD37B24228}" type="pres">
      <dgm:prSet presAssocID="{07DDC0C7-C78D-4E61-A435-E2308C32FA2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465E167-D24C-4507-BF2B-B0692A29D640}" type="pres">
      <dgm:prSet presAssocID="{0FC48D3C-235C-4715-A781-38192FFE318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B5028B6-4AB7-4AFB-B382-EA4906700D4D}" type="pres">
      <dgm:prSet presAssocID="{38E8CA1B-3A5A-4D9E-B464-1CEFDB0D24A3}" presName="funnel" presStyleLbl="trAlignAcc1" presStyleIdx="0" presStyleCnt="1" custLinFactNeighborX="317" custLinFactNeighborY="1945"/>
      <dgm:spPr/>
    </dgm:pt>
  </dgm:ptLst>
  <dgm:cxnLst>
    <dgm:cxn modelId="{E2A203CC-D12E-420E-A3C1-1CBD4DBBF8C1}" srcId="{38E8CA1B-3A5A-4D9E-B464-1CEFDB0D24A3}" destId="{0FC48D3C-235C-4715-A781-38192FFE318A}" srcOrd="3" destOrd="0" parTransId="{3018658F-E233-4E83-A30D-242C3452FC32}" sibTransId="{EA99C62E-3BE0-4CC4-901C-7DEEF1979D5E}"/>
    <dgm:cxn modelId="{B85A8BC0-A69E-452C-8CE6-BD1D95C4D2D6}" type="presOf" srcId="{7544A0A7-8D43-4F47-8AE3-EE090AC133D1}" destId="{BAFC1F10-59B8-4930-A2CD-58FD37B24228}" srcOrd="0" destOrd="0" presId="urn:microsoft.com/office/officeart/2005/8/layout/funnel1"/>
    <dgm:cxn modelId="{1E3944B3-1928-434D-BB21-151D8DE86E2B}" type="presOf" srcId="{0FC48D3C-235C-4715-A781-38192FFE318A}" destId="{15BEB9EB-CBD4-404F-B348-50845BC44273}" srcOrd="0" destOrd="0" presId="urn:microsoft.com/office/officeart/2005/8/layout/funnel1"/>
    <dgm:cxn modelId="{CAE509CE-8E42-41B6-8A18-1D84C0D3B010}" type="presOf" srcId="{38E8CA1B-3A5A-4D9E-B464-1CEFDB0D24A3}" destId="{479971B2-3BBD-4F83-A448-FDDA4DAE9EB2}" srcOrd="0" destOrd="0" presId="urn:microsoft.com/office/officeart/2005/8/layout/funnel1"/>
    <dgm:cxn modelId="{F9B25380-3190-423E-9212-4040247D1919}" srcId="{38E8CA1B-3A5A-4D9E-B464-1CEFDB0D24A3}" destId="{7544A0A7-8D43-4F47-8AE3-EE090AC133D1}" srcOrd="1" destOrd="0" parTransId="{FB654764-3394-4538-9B87-026C7716126D}" sibTransId="{3FC04268-A74C-45D3-BB6E-F5FBFF53BC58}"/>
    <dgm:cxn modelId="{61A6EACB-75D4-46E2-91CE-42A10395A2A2}" type="presOf" srcId="{B4E33F6B-FA89-4E62-88C6-DBA8C182B624}" destId="{6465E167-D24C-4507-BF2B-B0692A29D640}" srcOrd="0" destOrd="0" presId="urn:microsoft.com/office/officeart/2005/8/layout/funnel1"/>
    <dgm:cxn modelId="{23ADD1BE-9498-4C30-9D76-B8A94E40F6E6}" type="presOf" srcId="{07DDC0C7-C78D-4E61-A435-E2308C32FA2E}" destId="{5213CCA9-EAD4-49CF-B4B3-BD85E1C54549}" srcOrd="0" destOrd="0" presId="urn:microsoft.com/office/officeart/2005/8/layout/funnel1"/>
    <dgm:cxn modelId="{C07B91D5-D7BC-4D05-8460-493C793803A2}" srcId="{38E8CA1B-3A5A-4D9E-B464-1CEFDB0D24A3}" destId="{B4E33F6B-FA89-4E62-88C6-DBA8C182B624}" srcOrd="0" destOrd="0" parTransId="{CB49E39E-DB91-434B-85C6-2B01C1E36ED7}" sibTransId="{48F45B98-B1D5-419B-928F-EC093C348DD2}"/>
    <dgm:cxn modelId="{52B47EE3-6D8E-416F-A901-886BD24A8DC9}" srcId="{38E8CA1B-3A5A-4D9E-B464-1CEFDB0D24A3}" destId="{07DDC0C7-C78D-4E61-A435-E2308C32FA2E}" srcOrd="2" destOrd="0" parTransId="{17BA8FED-2BEC-4425-82BF-31A81C69229B}" sibTransId="{C307ECDE-AF3C-4238-BE01-821EC5AB0589}"/>
    <dgm:cxn modelId="{4AA3BA80-B28E-44E5-B4C6-639DE3A82124}" type="presParOf" srcId="{479971B2-3BBD-4F83-A448-FDDA4DAE9EB2}" destId="{B1D8AEB5-8D5E-4106-B271-40FC1CE61B19}" srcOrd="0" destOrd="0" presId="urn:microsoft.com/office/officeart/2005/8/layout/funnel1"/>
    <dgm:cxn modelId="{0C15F576-CF6D-4180-B8CD-A459F94FD3A5}" type="presParOf" srcId="{479971B2-3BBD-4F83-A448-FDDA4DAE9EB2}" destId="{5B34C992-95B7-48E4-9F02-922DCD94430E}" srcOrd="1" destOrd="0" presId="urn:microsoft.com/office/officeart/2005/8/layout/funnel1"/>
    <dgm:cxn modelId="{05814C58-D8EF-4BCF-88C2-4C7468EC39AA}" type="presParOf" srcId="{479971B2-3BBD-4F83-A448-FDDA4DAE9EB2}" destId="{15BEB9EB-CBD4-404F-B348-50845BC44273}" srcOrd="2" destOrd="0" presId="urn:microsoft.com/office/officeart/2005/8/layout/funnel1"/>
    <dgm:cxn modelId="{B1AF3FD0-4A4F-4BD7-80E8-63C7830BA2B9}" type="presParOf" srcId="{479971B2-3BBD-4F83-A448-FDDA4DAE9EB2}" destId="{5213CCA9-EAD4-49CF-B4B3-BD85E1C54549}" srcOrd="3" destOrd="0" presId="urn:microsoft.com/office/officeart/2005/8/layout/funnel1"/>
    <dgm:cxn modelId="{3E78240B-2C70-4A3C-845B-B7A0BA808ECA}" type="presParOf" srcId="{479971B2-3BBD-4F83-A448-FDDA4DAE9EB2}" destId="{BAFC1F10-59B8-4930-A2CD-58FD37B24228}" srcOrd="4" destOrd="0" presId="urn:microsoft.com/office/officeart/2005/8/layout/funnel1"/>
    <dgm:cxn modelId="{59355865-7F2C-4286-8FA2-3F50CF83A758}" type="presParOf" srcId="{479971B2-3BBD-4F83-A448-FDDA4DAE9EB2}" destId="{6465E167-D24C-4507-BF2B-B0692A29D640}" srcOrd="5" destOrd="0" presId="urn:microsoft.com/office/officeart/2005/8/layout/funnel1"/>
    <dgm:cxn modelId="{4AD32A9B-A09D-4144-BBF0-ED26E8570F7F}" type="presParOf" srcId="{479971B2-3BBD-4F83-A448-FDDA4DAE9EB2}" destId="{0B5028B6-4AB7-4AFB-B382-EA4906700D4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E8CA1B-3A5A-4D9E-B464-1CEFDB0D24A3}" type="doc">
      <dgm:prSet loTypeId="urn:microsoft.com/office/officeart/2005/8/layout/funnel1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7544A0A7-8D43-4F47-8AE3-EE090AC133D1}">
      <dgm:prSet phldrT="[Text]"/>
      <dgm:spPr/>
      <dgm:t>
        <a:bodyPr/>
        <a:lstStyle/>
        <a:p>
          <a:r>
            <a:rPr lang="en-IE" dirty="0" smtClean="0"/>
            <a:t>Parish data</a:t>
          </a:r>
          <a:endParaRPr lang="en-IE" dirty="0"/>
        </a:p>
      </dgm:t>
    </dgm:pt>
    <dgm:pt modelId="{FB654764-3394-4538-9B87-026C7716126D}" type="parTrans" cxnId="{F9B25380-3190-423E-9212-4040247D1919}">
      <dgm:prSet/>
      <dgm:spPr/>
      <dgm:t>
        <a:bodyPr/>
        <a:lstStyle/>
        <a:p>
          <a:endParaRPr lang="en-IE"/>
        </a:p>
      </dgm:t>
    </dgm:pt>
    <dgm:pt modelId="{3FC04268-A74C-45D3-BB6E-F5FBFF53BC58}" type="sibTrans" cxnId="{F9B25380-3190-423E-9212-4040247D1919}">
      <dgm:prSet/>
      <dgm:spPr/>
      <dgm:t>
        <a:bodyPr/>
        <a:lstStyle/>
        <a:p>
          <a:endParaRPr lang="en-IE"/>
        </a:p>
      </dgm:t>
    </dgm:pt>
    <dgm:pt modelId="{07DDC0C7-C78D-4E61-A435-E2308C32FA2E}">
      <dgm:prSet phldrT="[Text]"/>
      <dgm:spPr/>
      <dgm:t>
        <a:bodyPr/>
        <a:lstStyle/>
        <a:p>
          <a:r>
            <a:rPr lang="en-IE" dirty="0" smtClean="0"/>
            <a:t>Social partner data</a:t>
          </a:r>
          <a:endParaRPr lang="en-IE" dirty="0"/>
        </a:p>
      </dgm:t>
    </dgm:pt>
    <dgm:pt modelId="{17BA8FED-2BEC-4425-82BF-31A81C69229B}" type="parTrans" cxnId="{52B47EE3-6D8E-416F-A901-886BD24A8DC9}">
      <dgm:prSet/>
      <dgm:spPr/>
      <dgm:t>
        <a:bodyPr/>
        <a:lstStyle/>
        <a:p>
          <a:endParaRPr lang="en-IE"/>
        </a:p>
      </dgm:t>
    </dgm:pt>
    <dgm:pt modelId="{C307ECDE-AF3C-4238-BE01-821EC5AB0589}" type="sibTrans" cxnId="{52B47EE3-6D8E-416F-A901-886BD24A8DC9}">
      <dgm:prSet/>
      <dgm:spPr/>
      <dgm:t>
        <a:bodyPr/>
        <a:lstStyle/>
        <a:p>
          <a:endParaRPr lang="en-IE"/>
        </a:p>
      </dgm:t>
    </dgm:pt>
    <dgm:pt modelId="{0FC48D3C-235C-4715-A781-38192FFE318A}">
      <dgm:prSet phldrT="[Text]" custT="1"/>
      <dgm:spPr/>
      <dgm:t>
        <a:bodyPr/>
        <a:lstStyle/>
        <a:p>
          <a:endParaRPr lang="en-IE" sz="2800" b="1" dirty="0"/>
        </a:p>
      </dgm:t>
    </dgm:pt>
    <dgm:pt modelId="{3018658F-E233-4E83-A30D-242C3452FC32}" type="parTrans" cxnId="{E2A203CC-D12E-420E-A3C1-1CBD4DBBF8C1}">
      <dgm:prSet/>
      <dgm:spPr/>
      <dgm:t>
        <a:bodyPr/>
        <a:lstStyle/>
        <a:p>
          <a:endParaRPr lang="en-IE"/>
        </a:p>
      </dgm:t>
    </dgm:pt>
    <dgm:pt modelId="{EA99C62E-3BE0-4CC4-901C-7DEEF1979D5E}" type="sibTrans" cxnId="{E2A203CC-D12E-420E-A3C1-1CBD4DBBF8C1}">
      <dgm:prSet/>
      <dgm:spPr/>
      <dgm:t>
        <a:bodyPr/>
        <a:lstStyle/>
        <a:p>
          <a:endParaRPr lang="en-IE"/>
        </a:p>
      </dgm:t>
    </dgm:pt>
    <dgm:pt modelId="{16715717-1479-4B9C-9B97-E542FF67414A}">
      <dgm:prSet phldrT="[Text]"/>
      <dgm:spPr/>
      <dgm:t>
        <a:bodyPr/>
        <a:lstStyle/>
        <a:p>
          <a:r>
            <a:rPr lang="en-IE" dirty="0" smtClean="0"/>
            <a:t>Other groups data</a:t>
          </a:r>
          <a:endParaRPr lang="en-IE" dirty="0"/>
        </a:p>
      </dgm:t>
    </dgm:pt>
    <dgm:pt modelId="{66CCD714-EE67-423E-A3A6-2D5D39D565B4}" type="parTrans" cxnId="{5836F2DD-EF34-45CD-9251-761E0F0FA259}">
      <dgm:prSet/>
      <dgm:spPr/>
      <dgm:t>
        <a:bodyPr/>
        <a:lstStyle/>
        <a:p>
          <a:endParaRPr lang="en-IE"/>
        </a:p>
      </dgm:t>
    </dgm:pt>
    <dgm:pt modelId="{6DECAFB6-B58F-48F9-BA87-419315D19F37}" type="sibTrans" cxnId="{5836F2DD-EF34-45CD-9251-761E0F0FA259}">
      <dgm:prSet/>
      <dgm:spPr/>
      <dgm:t>
        <a:bodyPr/>
        <a:lstStyle/>
        <a:p>
          <a:endParaRPr lang="en-IE"/>
        </a:p>
      </dgm:t>
    </dgm:pt>
    <dgm:pt modelId="{479971B2-3BBD-4F83-A448-FDDA4DAE9EB2}" type="pres">
      <dgm:prSet presAssocID="{38E8CA1B-3A5A-4D9E-B464-1CEFDB0D24A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B1D8AEB5-8D5E-4106-B271-40FC1CE61B19}" type="pres">
      <dgm:prSet presAssocID="{38E8CA1B-3A5A-4D9E-B464-1CEFDB0D24A3}" presName="ellipse" presStyleLbl="trBgShp" presStyleIdx="0" presStyleCnt="1"/>
      <dgm:spPr/>
    </dgm:pt>
    <dgm:pt modelId="{5B34C992-95B7-48E4-9F02-922DCD94430E}" type="pres">
      <dgm:prSet presAssocID="{38E8CA1B-3A5A-4D9E-B464-1CEFDB0D24A3}" presName="arrow1" presStyleLbl="fgShp" presStyleIdx="0" presStyleCnt="1"/>
      <dgm:spPr/>
    </dgm:pt>
    <dgm:pt modelId="{15BEB9EB-CBD4-404F-B348-50845BC44273}" type="pres">
      <dgm:prSet presAssocID="{38E8CA1B-3A5A-4D9E-B464-1CEFDB0D24A3}" presName="rectangle" presStyleLbl="revTx" presStyleIdx="0" presStyleCnt="1" custScaleX="13881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213CCA9-EAD4-49CF-B4B3-BD85E1C54549}" type="pres">
      <dgm:prSet presAssocID="{7544A0A7-8D43-4F47-8AE3-EE090AC133D1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AFC1F10-59B8-4930-A2CD-58FD37B24228}" type="pres">
      <dgm:prSet presAssocID="{07DDC0C7-C78D-4E61-A435-E2308C32FA2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465E167-D24C-4507-BF2B-B0692A29D640}" type="pres">
      <dgm:prSet presAssocID="{0FC48D3C-235C-4715-A781-38192FFE318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B5028B6-4AB7-4AFB-B382-EA4906700D4D}" type="pres">
      <dgm:prSet presAssocID="{38E8CA1B-3A5A-4D9E-B464-1CEFDB0D24A3}" presName="funnel" presStyleLbl="trAlignAcc1" presStyleIdx="0" presStyleCnt="1" custLinFactNeighborX="317" custLinFactNeighborY="1945"/>
      <dgm:spPr/>
    </dgm:pt>
  </dgm:ptLst>
  <dgm:cxnLst>
    <dgm:cxn modelId="{E2A203CC-D12E-420E-A3C1-1CBD4DBBF8C1}" srcId="{38E8CA1B-3A5A-4D9E-B464-1CEFDB0D24A3}" destId="{0FC48D3C-235C-4715-A781-38192FFE318A}" srcOrd="3" destOrd="0" parTransId="{3018658F-E233-4E83-A30D-242C3452FC32}" sibTransId="{EA99C62E-3BE0-4CC4-901C-7DEEF1979D5E}"/>
    <dgm:cxn modelId="{5836F2DD-EF34-45CD-9251-761E0F0FA259}" srcId="{38E8CA1B-3A5A-4D9E-B464-1CEFDB0D24A3}" destId="{16715717-1479-4B9C-9B97-E542FF67414A}" srcOrd="0" destOrd="0" parTransId="{66CCD714-EE67-423E-A3A6-2D5D39D565B4}" sibTransId="{6DECAFB6-B58F-48F9-BA87-419315D19F37}"/>
    <dgm:cxn modelId="{CC54A566-D727-4348-AE65-4F92AD2C3293}" type="presOf" srcId="{38E8CA1B-3A5A-4D9E-B464-1CEFDB0D24A3}" destId="{479971B2-3BBD-4F83-A448-FDDA4DAE9EB2}" srcOrd="0" destOrd="0" presId="urn:microsoft.com/office/officeart/2005/8/layout/funnel1"/>
    <dgm:cxn modelId="{FEC6B04D-1415-437F-AC99-DA1BA08ED68C}" type="presOf" srcId="{7544A0A7-8D43-4F47-8AE3-EE090AC133D1}" destId="{BAFC1F10-59B8-4930-A2CD-58FD37B24228}" srcOrd="0" destOrd="0" presId="urn:microsoft.com/office/officeart/2005/8/layout/funnel1"/>
    <dgm:cxn modelId="{57CD4F03-6C6B-4CB6-A6A0-64F2ED1CA210}" type="presOf" srcId="{07DDC0C7-C78D-4E61-A435-E2308C32FA2E}" destId="{5213CCA9-EAD4-49CF-B4B3-BD85E1C54549}" srcOrd="0" destOrd="0" presId="urn:microsoft.com/office/officeart/2005/8/layout/funnel1"/>
    <dgm:cxn modelId="{F9B25380-3190-423E-9212-4040247D1919}" srcId="{38E8CA1B-3A5A-4D9E-B464-1CEFDB0D24A3}" destId="{7544A0A7-8D43-4F47-8AE3-EE090AC133D1}" srcOrd="1" destOrd="0" parTransId="{FB654764-3394-4538-9B87-026C7716126D}" sibTransId="{3FC04268-A74C-45D3-BB6E-F5FBFF53BC58}"/>
    <dgm:cxn modelId="{9A1AF523-D546-4E18-91C5-ABB252812FB9}" type="presOf" srcId="{16715717-1479-4B9C-9B97-E542FF67414A}" destId="{6465E167-D24C-4507-BF2B-B0692A29D640}" srcOrd="0" destOrd="0" presId="urn:microsoft.com/office/officeart/2005/8/layout/funnel1"/>
    <dgm:cxn modelId="{52B47EE3-6D8E-416F-A901-886BD24A8DC9}" srcId="{38E8CA1B-3A5A-4D9E-B464-1CEFDB0D24A3}" destId="{07DDC0C7-C78D-4E61-A435-E2308C32FA2E}" srcOrd="2" destOrd="0" parTransId="{17BA8FED-2BEC-4425-82BF-31A81C69229B}" sibTransId="{C307ECDE-AF3C-4238-BE01-821EC5AB0589}"/>
    <dgm:cxn modelId="{463D990B-E14A-4790-B9DE-57C5775DD89B}" type="presOf" srcId="{0FC48D3C-235C-4715-A781-38192FFE318A}" destId="{15BEB9EB-CBD4-404F-B348-50845BC44273}" srcOrd="0" destOrd="0" presId="urn:microsoft.com/office/officeart/2005/8/layout/funnel1"/>
    <dgm:cxn modelId="{FBBB4655-52E8-443A-B1C5-9B8D9F1D9F3E}" type="presParOf" srcId="{479971B2-3BBD-4F83-A448-FDDA4DAE9EB2}" destId="{B1D8AEB5-8D5E-4106-B271-40FC1CE61B19}" srcOrd="0" destOrd="0" presId="urn:microsoft.com/office/officeart/2005/8/layout/funnel1"/>
    <dgm:cxn modelId="{22ABAF8F-A00B-4D0E-A811-CD5E0FB07C7A}" type="presParOf" srcId="{479971B2-3BBD-4F83-A448-FDDA4DAE9EB2}" destId="{5B34C992-95B7-48E4-9F02-922DCD94430E}" srcOrd="1" destOrd="0" presId="urn:microsoft.com/office/officeart/2005/8/layout/funnel1"/>
    <dgm:cxn modelId="{CCFAFBC6-A590-4880-B3DB-608701297D32}" type="presParOf" srcId="{479971B2-3BBD-4F83-A448-FDDA4DAE9EB2}" destId="{15BEB9EB-CBD4-404F-B348-50845BC44273}" srcOrd="2" destOrd="0" presId="urn:microsoft.com/office/officeart/2005/8/layout/funnel1"/>
    <dgm:cxn modelId="{F6DA8B4F-2D96-4E65-857D-34CF5AD72802}" type="presParOf" srcId="{479971B2-3BBD-4F83-A448-FDDA4DAE9EB2}" destId="{5213CCA9-EAD4-49CF-B4B3-BD85E1C54549}" srcOrd="3" destOrd="0" presId="urn:microsoft.com/office/officeart/2005/8/layout/funnel1"/>
    <dgm:cxn modelId="{3DF4F985-6DBB-418B-A74E-540859097BE6}" type="presParOf" srcId="{479971B2-3BBD-4F83-A448-FDDA4DAE9EB2}" destId="{BAFC1F10-59B8-4930-A2CD-58FD37B24228}" srcOrd="4" destOrd="0" presId="urn:microsoft.com/office/officeart/2005/8/layout/funnel1"/>
    <dgm:cxn modelId="{66848EA0-5B5B-4CA7-BA80-90EABDA73C9D}" type="presParOf" srcId="{479971B2-3BBD-4F83-A448-FDDA4DAE9EB2}" destId="{6465E167-D24C-4507-BF2B-B0692A29D640}" srcOrd="5" destOrd="0" presId="urn:microsoft.com/office/officeart/2005/8/layout/funnel1"/>
    <dgm:cxn modelId="{2BF880B3-2C0E-4EB1-8454-572ED5EE6F79}" type="presParOf" srcId="{479971B2-3BBD-4F83-A448-FDDA4DAE9EB2}" destId="{0B5028B6-4AB7-4AFB-B382-EA4906700D4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ED926-8C54-4559-9286-867BEF8FD9EC}">
      <dsp:nvSpPr>
        <dsp:cNvPr id="0" name=""/>
        <dsp:cNvSpPr/>
      </dsp:nvSpPr>
      <dsp:spPr>
        <a:xfrm>
          <a:off x="2990547" y="0"/>
          <a:ext cx="2585888" cy="258615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7155EF-1CE0-4D27-BC4D-6BD80530A3BE}">
      <dsp:nvSpPr>
        <dsp:cNvPr id="0" name=""/>
        <dsp:cNvSpPr/>
      </dsp:nvSpPr>
      <dsp:spPr>
        <a:xfrm>
          <a:off x="3561470" y="936117"/>
          <a:ext cx="1443072" cy="72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 dirty="0" smtClean="0"/>
            <a:t>Listening &amp; Discernment</a:t>
          </a:r>
          <a:endParaRPr lang="en-IE" sz="2000" b="1" kern="1200" dirty="0"/>
        </a:p>
      </dsp:txBody>
      <dsp:txXfrm>
        <a:off x="3561470" y="936117"/>
        <a:ext cx="1443072" cy="721461"/>
      </dsp:txXfrm>
    </dsp:sp>
    <dsp:sp modelId="{07BE8FFA-51FE-4AC4-AFC1-C974D6B0917E}">
      <dsp:nvSpPr>
        <dsp:cNvPr id="0" name=""/>
        <dsp:cNvSpPr/>
      </dsp:nvSpPr>
      <dsp:spPr>
        <a:xfrm>
          <a:off x="2272164" y="1486128"/>
          <a:ext cx="2585888" cy="258615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77BC94-FA27-4AB0-BA91-CE14C381B2CB}">
      <dsp:nvSpPr>
        <dsp:cNvPr id="0" name=""/>
        <dsp:cNvSpPr/>
      </dsp:nvSpPr>
      <dsp:spPr>
        <a:xfrm>
          <a:off x="2840176" y="2424988"/>
          <a:ext cx="1443072" cy="72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 dirty="0" smtClean="0"/>
            <a:t>Data Coding &amp; Analysis</a:t>
          </a:r>
          <a:endParaRPr lang="en-IE" sz="2000" b="1" kern="1200" dirty="0"/>
        </a:p>
      </dsp:txBody>
      <dsp:txXfrm>
        <a:off x="2840176" y="2424988"/>
        <a:ext cx="1443072" cy="721461"/>
      </dsp:txXfrm>
    </dsp:sp>
    <dsp:sp modelId="{5E59502E-BE9D-4D72-BB84-1C40294F2F84}">
      <dsp:nvSpPr>
        <dsp:cNvPr id="0" name=""/>
        <dsp:cNvSpPr/>
      </dsp:nvSpPr>
      <dsp:spPr>
        <a:xfrm>
          <a:off x="2990547" y="2977743"/>
          <a:ext cx="2585888" cy="258615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408620-9F83-45E5-A1AC-A2650589A45B}">
      <dsp:nvSpPr>
        <dsp:cNvPr id="0" name=""/>
        <dsp:cNvSpPr/>
      </dsp:nvSpPr>
      <dsp:spPr>
        <a:xfrm>
          <a:off x="3561470" y="3913860"/>
          <a:ext cx="1443072" cy="72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 dirty="0" smtClean="0"/>
            <a:t>Identifying Themes</a:t>
          </a:r>
          <a:endParaRPr lang="en-IE" sz="2000" b="1" kern="1200" dirty="0"/>
        </a:p>
      </dsp:txBody>
      <dsp:txXfrm>
        <a:off x="3561470" y="3913860"/>
        <a:ext cx="1443072" cy="721461"/>
      </dsp:txXfrm>
    </dsp:sp>
    <dsp:sp modelId="{9A0180F0-B218-4CF9-966C-1E914A6DBEA5}">
      <dsp:nvSpPr>
        <dsp:cNvPr id="0" name=""/>
        <dsp:cNvSpPr/>
      </dsp:nvSpPr>
      <dsp:spPr>
        <a:xfrm>
          <a:off x="2456489" y="4635322"/>
          <a:ext cx="2221603" cy="222267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9A6011-9D39-4FD8-9963-5C90B0C948FD}">
      <dsp:nvSpPr>
        <dsp:cNvPr id="0" name=""/>
        <dsp:cNvSpPr/>
      </dsp:nvSpPr>
      <dsp:spPr>
        <a:xfrm>
          <a:off x="2840176" y="5402732"/>
          <a:ext cx="1443072" cy="72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 dirty="0" smtClean="0"/>
            <a:t>Selecting Synod Themes </a:t>
          </a:r>
          <a:endParaRPr lang="en-IE" sz="2000" b="1" kern="1200" dirty="0"/>
        </a:p>
      </dsp:txBody>
      <dsp:txXfrm>
        <a:off x="2840176" y="5402732"/>
        <a:ext cx="1443072" cy="721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8AEB5-8D5E-4106-B271-40FC1CE61B19}">
      <dsp:nvSpPr>
        <dsp:cNvPr id="0" name=""/>
        <dsp:cNvSpPr/>
      </dsp:nvSpPr>
      <dsp:spPr>
        <a:xfrm>
          <a:off x="1239409" y="155813"/>
          <a:ext cx="3092291" cy="107391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4C992-95B7-48E4-9F02-922DCD94430E}">
      <dsp:nvSpPr>
        <dsp:cNvPr id="0" name=""/>
        <dsp:cNvSpPr/>
      </dsp:nvSpPr>
      <dsp:spPr>
        <a:xfrm>
          <a:off x="2490708" y="2785459"/>
          <a:ext cx="599281" cy="38354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BEB9EB-CBD4-404F-B348-50845BC44273}">
      <dsp:nvSpPr>
        <dsp:cNvPr id="0" name=""/>
        <dsp:cNvSpPr/>
      </dsp:nvSpPr>
      <dsp:spPr>
        <a:xfrm>
          <a:off x="793821" y="3092291"/>
          <a:ext cx="3993054" cy="71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1" kern="1200" dirty="0" smtClean="0"/>
            <a:t>Synod (themes)</a:t>
          </a:r>
          <a:endParaRPr lang="en-IE" sz="2800" b="1" kern="1200" dirty="0"/>
        </a:p>
      </dsp:txBody>
      <dsp:txXfrm>
        <a:off x="793821" y="3092291"/>
        <a:ext cx="3993054" cy="719137"/>
      </dsp:txXfrm>
    </dsp:sp>
    <dsp:sp modelId="{5213CCA9-EAD4-49CF-B4B3-BD85E1C54549}">
      <dsp:nvSpPr>
        <dsp:cNvPr id="0" name=""/>
        <dsp:cNvSpPr/>
      </dsp:nvSpPr>
      <dsp:spPr>
        <a:xfrm>
          <a:off x="2363660" y="1312665"/>
          <a:ext cx="1078706" cy="10787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 smtClean="0"/>
            <a:t>Social partner data</a:t>
          </a:r>
          <a:endParaRPr lang="en-IE" sz="1700" kern="1200" dirty="0"/>
        </a:p>
      </dsp:txBody>
      <dsp:txXfrm>
        <a:off x="2521633" y="1470638"/>
        <a:ext cx="762760" cy="762760"/>
      </dsp:txXfrm>
    </dsp:sp>
    <dsp:sp modelId="{BAFC1F10-59B8-4930-A2CD-58FD37B24228}">
      <dsp:nvSpPr>
        <dsp:cNvPr id="0" name=""/>
        <dsp:cNvSpPr/>
      </dsp:nvSpPr>
      <dsp:spPr>
        <a:xfrm>
          <a:off x="1591786" y="503396"/>
          <a:ext cx="1078706" cy="107870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 smtClean="0"/>
            <a:t>Parish data</a:t>
          </a:r>
          <a:endParaRPr lang="en-IE" sz="1700" kern="1200" dirty="0"/>
        </a:p>
      </dsp:txBody>
      <dsp:txXfrm>
        <a:off x="1749759" y="661369"/>
        <a:ext cx="762760" cy="762760"/>
      </dsp:txXfrm>
    </dsp:sp>
    <dsp:sp modelId="{6465E167-D24C-4507-BF2B-B0692A29D640}">
      <dsp:nvSpPr>
        <dsp:cNvPr id="0" name=""/>
        <dsp:cNvSpPr/>
      </dsp:nvSpPr>
      <dsp:spPr>
        <a:xfrm>
          <a:off x="2694464" y="242589"/>
          <a:ext cx="1078706" cy="10787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 smtClean="0"/>
            <a:t>Other groups data</a:t>
          </a:r>
          <a:endParaRPr lang="en-IE" sz="1700" kern="1200" dirty="0"/>
        </a:p>
      </dsp:txBody>
      <dsp:txXfrm>
        <a:off x="2852437" y="400562"/>
        <a:ext cx="762760" cy="762760"/>
      </dsp:txXfrm>
    </dsp:sp>
    <dsp:sp modelId="{0B5028B6-4AB7-4AFB-B382-EA4906700D4D}">
      <dsp:nvSpPr>
        <dsp:cNvPr id="0" name=""/>
        <dsp:cNvSpPr/>
      </dsp:nvSpPr>
      <dsp:spPr>
        <a:xfrm>
          <a:off x="1122999" y="76190"/>
          <a:ext cx="3355975" cy="26847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8AEB5-8D5E-4106-B271-40FC1CE61B19}">
      <dsp:nvSpPr>
        <dsp:cNvPr id="0" name=""/>
        <dsp:cNvSpPr/>
      </dsp:nvSpPr>
      <dsp:spPr>
        <a:xfrm>
          <a:off x="1129538" y="143430"/>
          <a:ext cx="2846546" cy="98856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4C992-95B7-48E4-9F02-922DCD94430E}">
      <dsp:nvSpPr>
        <dsp:cNvPr id="0" name=""/>
        <dsp:cNvSpPr/>
      </dsp:nvSpPr>
      <dsp:spPr>
        <a:xfrm>
          <a:off x="2281396" y="2564098"/>
          <a:ext cx="551656" cy="35306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BEB9EB-CBD4-404F-B348-50845BC44273}">
      <dsp:nvSpPr>
        <dsp:cNvPr id="0" name=""/>
        <dsp:cNvSpPr/>
      </dsp:nvSpPr>
      <dsp:spPr>
        <a:xfrm>
          <a:off x="719361" y="2846546"/>
          <a:ext cx="3675725" cy="66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800" b="1" kern="1200" dirty="0"/>
        </a:p>
      </dsp:txBody>
      <dsp:txXfrm>
        <a:off x="719361" y="2846546"/>
        <a:ext cx="3675725" cy="661987"/>
      </dsp:txXfrm>
    </dsp:sp>
    <dsp:sp modelId="{5213CCA9-EAD4-49CF-B4B3-BD85E1C54549}">
      <dsp:nvSpPr>
        <dsp:cNvPr id="0" name=""/>
        <dsp:cNvSpPr/>
      </dsp:nvSpPr>
      <dsp:spPr>
        <a:xfrm>
          <a:off x="2164445" y="1208347"/>
          <a:ext cx="992981" cy="9929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Social partner data</a:t>
          </a:r>
          <a:endParaRPr lang="en-IE" sz="1500" kern="1200" dirty="0"/>
        </a:p>
      </dsp:txBody>
      <dsp:txXfrm>
        <a:off x="2309864" y="1353766"/>
        <a:ext cx="702143" cy="702143"/>
      </dsp:txXfrm>
    </dsp:sp>
    <dsp:sp modelId="{BAFC1F10-59B8-4930-A2CD-58FD37B24228}">
      <dsp:nvSpPr>
        <dsp:cNvPr id="0" name=""/>
        <dsp:cNvSpPr/>
      </dsp:nvSpPr>
      <dsp:spPr>
        <a:xfrm>
          <a:off x="1453912" y="463391"/>
          <a:ext cx="992981" cy="9929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Parish data</a:t>
          </a:r>
          <a:endParaRPr lang="en-IE" sz="1500" kern="1200" dirty="0"/>
        </a:p>
      </dsp:txBody>
      <dsp:txXfrm>
        <a:off x="1599331" y="608810"/>
        <a:ext cx="702143" cy="702143"/>
      </dsp:txXfrm>
    </dsp:sp>
    <dsp:sp modelId="{6465E167-D24C-4507-BF2B-B0692A29D640}">
      <dsp:nvSpPr>
        <dsp:cNvPr id="0" name=""/>
        <dsp:cNvSpPr/>
      </dsp:nvSpPr>
      <dsp:spPr>
        <a:xfrm>
          <a:off x="2468959" y="223310"/>
          <a:ext cx="992981" cy="9929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Other groups data</a:t>
          </a:r>
          <a:endParaRPr lang="en-IE" sz="1500" kern="1200" dirty="0"/>
        </a:p>
      </dsp:txBody>
      <dsp:txXfrm>
        <a:off x="2614378" y="368729"/>
        <a:ext cx="702143" cy="702143"/>
      </dsp:txXfrm>
    </dsp:sp>
    <dsp:sp modelId="{0B5028B6-4AB7-4AFB-B382-EA4906700D4D}">
      <dsp:nvSpPr>
        <dsp:cNvPr id="0" name=""/>
        <dsp:cNvSpPr/>
      </dsp:nvSpPr>
      <dsp:spPr>
        <a:xfrm>
          <a:off x="1022380" y="70135"/>
          <a:ext cx="3089275" cy="24714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15E6-EA29-4700-917A-F1277841C5D6}" type="datetimeFigureOut">
              <a:rPr lang="en-IE" smtClean="0"/>
              <a:t>03/10/2015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784-F628-4F50-9155-3604BE02C5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029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15E6-EA29-4700-917A-F1277841C5D6}" type="datetimeFigureOut">
              <a:rPr lang="en-IE" smtClean="0"/>
              <a:t>03/10/2015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784-F628-4F50-9155-3604BE02C5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2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15E6-EA29-4700-917A-F1277841C5D6}" type="datetimeFigureOut">
              <a:rPr lang="en-IE" smtClean="0"/>
              <a:t>03/10/2015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784-F628-4F50-9155-3604BE02C5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705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15E6-EA29-4700-917A-F1277841C5D6}" type="datetimeFigureOut">
              <a:rPr lang="en-IE" smtClean="0"/>
              <a:t>03/10/2015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784-F628-4F50-9155-3604BE02C5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801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15E6-EA29-4700-917A-F1277841C5D6}" type="datetimeFigureOut">
              <a:rPr lang="en-IE" smtClean="0"/>
              <a:t>03/10/2015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784-F628-4F50-9155-3604BE02C5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983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15E6-EA29-4700-917A-F1277841C5D6}" type="datetimeFigureOut">
              <a:rPr lang="en-IE" smtClean="0"/>
              <a:t>03/10/2015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784-F628-4F50-9155-3604BE02C5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532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15E6-EA29-4700-917A-F1277841C5D6}" type="datetimeFigureOut">
              <a:rPr lang="en-IE" smtClean="0"/>
              <a:t>03/10/2015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784-F628-4F50-9155-3604BE02C5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650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15E6-EA29-4700-917A-F1277841C5D6}" type="datetimeFigureOut">
              <a:rPr lang="en-IE" smtClean="0"/>
              <a:t>03/10/2015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784-F628-4F50-9155-3604BE02C5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887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15E6-EA29-4700-917A-F1277841C5D6}" type="datetimeFigureOut">
              <a:rPr lang="en-IE" smtClean="0"/>
              <a:t>03/10/2015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784-F628-4F50-9155-3604BE02C5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398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15E6-EA29-4700-917A-F1277841C5D6}" type="datetimeFigureOut">
              <a:rPr lang="en-IE" smtClean="0"/>
              <a:t>03/10/2015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784-F628-4F50-9155-3604BE02C5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176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15E6-EA29-4700-917A-F1277841C5D6}" type="datetimeFigureOut">
              <a:rPr lang="en-IE" smtClean="0"/>
              <a:t>03/10/2015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7784-F628-4F50-9155-3604BE02C5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272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415E6-EA29-4700-917A-F1277841C5D6}" type="datetimeFigureOut">
              <a:rPr lang="en-IE" smtClean="0"/>
              <a:t>03/10/2015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37784-F628-4F50-9155-3604BE02C5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991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4" y="49537"/>
            <a:ext cx="4389112" cy="2194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21331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smtClean="0">
                <a:solidFill>
                  <a:schemeClr val="accent3">
                    <a:lumMod val="50000"/>
                  </a:schemeClr>
                </a:solidFill>
              </a:rPr>
              <a:t>Gathering of Delegates</a:t>
            </a:r>
          </a:p>
          <a:p>
            <a:pPr algn="ctr"/>
            <a:endParaRPr lang="en-IE" sz="16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IE" sz="4400" b="1" i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n-IE" sz="4400" b="1" i="1" baseline="30000" dirty="0" smtClean="0">
                <a:solidFill>
                  <a:schemeClr val="accent3">
                    <a:lumMod val="50000"/>
                  </a:schemeClr>
                </a:solidFill>
              </a:rPr>
              <a:t>rd</a:t>
            </a:r>
            <a:r>
              <a:rPr lang="en-IE" sz="4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E" sz="4400" b="1" i="1" dirty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IE" sz="4400" b="1" i="1" dirty="0" smtClean="0">
                <a:solidFill>
                  <a:schemeClr val="accent3">
                    <a:lumMod val="50000"/>
                  </a:schemeClr>
                </a:solidFill>
              </a:rPr>
              <a:t>ctober </a:t>
            </a:r>
            <a:r>
              <a:rPr lang="en-IE" sz="4400" b="1" i="1" dirty="0" smtClean="0">
                <a:solidFill>
                  <a:schemeClr val="accent3">
                    <a:lumMod val="50000"/>
                  </a:schemeClr>
                </a:solidFill>
              </a:rPr>
              <a:t>2015 </a:t>
            </a:r>
            <a:endParaRPr lang="en-IE" sz="4400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718" y="228600"/>
            <a:ext cx="3867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en-IE" sz="2800" b="1" cap="small" dirty="0" smtClean="0">
                <a:solidFill>
                  <a:schemeClr val="accent3">
                    <a:lumMod val="50000"/>
                  </a:schemeClr>
                </a:solidFill>
              </a:rPr>
              <a:t>Data Coding Workbook</a:t>
            </a:r>
            <a:endParaRPr lang="en-IE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373">
            <a:off x="2864137" y="1001861"/>
            <a:ext cx="4300000" cy="5722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09757" y="759976"/>
            <a:ext cx="3243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 smtClean="0">
                <a:solidFill>
                  <a:schemeClr val="accent3">
                    <a:lumMod val="50000"/>
                  </a:schemeClr>
                </a:solidFill>
              </a:rPr>
              <a:t>was developed and used by the data analyst team to code the data and extract key quotations (qualitative data) over the summer period …</a:t>
            </a:r>
            <a:endParaRPr lang="en-IE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3622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1617564"/>
              </p:ext>
            </p:extLst>
          </p:nvPr>
        </p:nvGraphicFramePr>
        <p:xfrm>
          <a:off x="3563302" y="2525545"/>
          <a:ext cx="5580698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3733800"/>
            <a:ext cx="324993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400" b="1" i="1" dirty="0">
                <a:solidFill>
                  <a:srgbClr val="9BBB59">
                    <a:lumMod val="50000"/>
                  </a:srgbClr>
                </a:solidFill>
              </a:rPr>
              <a:t>This </a:t>
            </a:r>
            <a:r>
              <a:rPr lang="en-IE" sz="2400" b="1" i="1" dirty="0" smtClean="0">
                <a:solidFill>
                  <a:srgbClr val="9BBB59">
                    <a:lumMod val="50000"/>
                  </a:srgbClr>
                </a:solidFill>
              </a:rPr>
              <a:t>involved  </a:t>
            </a:r>
            <a:r>
              <a:rPr lang="en-IE" sz="2400" b="1" i="1" dirty="0">
                <a:solidFill>
                  <a:srgbClr val="9BBB59">
                    <a:lumMod val="50000"/>
                  </a:srgbClr>
                </a:solidFill>
              </a:rPr>
              <a:t>an </a:t>
            </a:r>
            <a:r>
              <a:rPr lang="en-IE" sz="2800" b="1" i="1" dirty="0">
                <a:solidFill>
                  <a:srgbClr val="9BBB59">
                    <a:lumMod val="50000"/>
                  </a:srgbClr>
                </a:solidFill>
              </a:rPr>
              <a:t>analysis</a:t>
            </a:r>
            <a:r>
              <a:rPr lang="en-IE" sz="2400" b="1" i="1" dirty="0">
                <a:solidFill>
                  <a:srgbClr val="9BBB59">
                    <a:lumMod val="50000"/>
                  </a:srgbClr>
                </a:solidFill>
              </a:rPr>
              <a:t> and </a:t>
            </a:r>
            <a:r>
              <a:rPr lang="en-IE" sz="2800" b="1" i="1" dirty="0">
                <a:solidFill>
                  <a:srgbClr val="9BBB59">
                    <a:lumMod val="50000"/>
                  </a:srgbClr>
                </a:solidFill>
              </a:rPr>
              <a:t>sieving </a:t>
            </a:r>
            <a:r>
              <a:rPr lang="en-IE" sz="2400" b="1" i="1" dirty="0">
                <a:solidFill>
                  <a:srgbClr val="9BBB59">
                    <a:lumMod val="50000"/>
                  </a:srgbClr>
                </a:solidFill>
              </a:rPr>
              <a:t>of the coded data to arrive at a set of </a:t>
            </a:r>
            <a:r>
              <a:rPr lang="en-IE" sz="2400" b="1" i="1" dirty="0" smtClean="0">
                <a:solidFill>
                  <a:srgbClr val="9BBB59">
                    <a:lumMod val="50000"/>
                  </a:srgbClr>
                </a:solidFill>
              </a:rPr>
              <a:t>themes</a:t>
            </a:r>
            <a:endParaRPr lang="en-IE" sz="24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4290" y="298162"/>
            <a:ext cx="607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>
                <a:solidFill>
                  <a:schemeClr val="accent3">
                    <a:lumMod val="50000"/>
                  </a:schemeClr>
                </a:solidFill>
              </a:rPr>
              <a:t>Moving from ‘codes’ to ‘themes’</a:t>
            </a:r>
            <a:endParaRPr lang="en-IE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5854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en-IE" sz="2800" b="1" i="1" u="sng" cap="small" dirty="0">
                <a:solidFill>
                  <a:schemeClr val="accent3">
                    <a:lumMod val="50000"/>
                  </a:schemeClr>
                </a:solidFill>
              </a:rPr>
              <a:t>code</a:t>
            </a:r>
            <a:r>
              <a:rPr lang="en-IE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is used to label and organise data</a:t>
            </a:r>
          </a:p>
          <a:p>
            <a:endParaRPr lang="en-IE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en-IE" sz="2800" b="1" i="1" u="sng" cap="small" dirty="0" smtClean="0">
                <a:solidFill>
                  <a:schemeClr val="accent3">
                    <a:lumMod val="50000"/>
                  </a:schemeClr>
                </a:solidFill>
              </a:rPr>
              <a:t>theme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 presents a phrase </a:t>
            </a:r>
            <a:r>
              <a:rPr lang="en-IE" sz="2400" b="1" i="1" dirty="0">
                <a:solidFill>
                  <a:schemeClr val="accent3">
                    <a:lumMod val="50000"/>
                  </a:schemeClr>
                </a:solidFill>
              </a:rPr>
              <a:t>or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sentence that </a:t>
            </a:r>
            <a:r>
              <a:rPr lang="en-IE" sz="2400" b="1" i="1" dirty="0">
                <a:solidFill>
                  <a:schemeClr val="accent3">
                    <a:lumMod val="50000"/>
                  </a:schemeClr>
                </a:solidFill>
              </a:rPr>
              <a:t>identifies what the data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means</a:t>
            </a:r>
          </a:p>
          <a:p>
            <a:endParaRPr lang="en-IE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3622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76200"/>
            <a:ext cx="2362200" cy="118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0480" y="267387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>
                <a:solidFill>
                  <a:schemeClr val="accent3">
                    <a:lumMod val="50000"/>
                  </a:schemeClr>
                </a:solidFill>
              </a:rPr>
              <a:t>Collation of Data</a:t>
            </a:r>
            <a:endParaRPr lang="en-IE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" y="1530349"/>
            <a:ext cx="249949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IE" sz="2000" b="1" dirty="0" smtClean="0">
                <a:solidFill>
                  <a:schemeClr val="accent3">
                    <a:lumMod val="50000"/>
                  </a:schemeClr>
                </a:solidFill>
              </a:rPr>
              <a:t>All data sets were collated and analysed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IE" sz="2000" b="1" dirty="0" smtClean="0">
                <a:solidFill>
                  <a:schemeClr val="accent3">
                    <a:lumMod val="50000"/>
                  </a:schemeClr>
                </a:solidFill>
              </a:rPr>
              <a:t>A ranked list of codes and sub-codes was produced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IE" sz="2000" b="1" dirty="0" smtClean="0">
                <a:solidFill>
                  <a:schemeClr val="accent3">
                    <a:lumMod val="50000"/>
                  </a:schemeClr>
                </a:solidFill>
              </a:rPr>
              <a:t>The qualitative and quantitative data was reviewed from which the list of themes emerged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6457819" cy="525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0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4648200" y="5029200"/>
            <a:ext cx="561975" cy="4191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46" idx="5"/>
          </p:cNvCxnSpPr>
          <p:nvPr/>
        </p:nvCxnSpPr>
        <p:spPr>
          <a:xfrm flipH="1" flipV="1">
            <a:off x="4768394" y="6160309"/>
            <a:ext cx="282078" cy="24937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594860" y="3587122"/>
            <a:ext cx="868680" cy="14667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74114098"/>
              </p:ext>
            </p:extLst>
          </p:nvPr>
        </p:nvGraphicFramePr>
        <p:xfrm>
          <a:off x="2014776" y="0"/>
          <a:ext cx="5114449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3006090" y="1591315"/>
            <a:ext cx="1489710" cy="15341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48025" y="2579340"/>
            <a:ext cx="1171575" cy="8407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6"/>
          </p:cNvCxnSpPr>
          <p:nvPr/>
        </p:nvCxnSpPr>
        <p:spPr>
          <a:xfrm>
            <a:off x="3505200" y="3496315"/>
            <a:ext cx="914400" cy="23748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701415" y="4097030"/>
            <a:ext cx="718185" cy="36321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788729" y="5162550"/>
            <a:ext cx="505529" cy="39552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191000" y="5814337"/>
            <a:ext cx="403860" cy="59534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4290" y="1163330"/>
            <a:ext cx="2971800" cy="77977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b="1" dirty="0" smtClean="0"/>
              <a:t>Care for the Earth</a:t>
            </a:r>
            <a:endParaRPr lang="en-IE" dirty="0"/>
          </a:p>
        </p:txBody>
      </p:sp>
      <p:sp>
        <p:nvSpPr>
          <p:cNvPr id="10" name="Oval 9"/>
          <p:cNvSpPr/>
          <p:nvPr/>
        </p:nvSpPr>
        <p:spPr>
          <a:xfrm>
            <a:off x="304800" y="2037071"/>
            <a:ext cx="2971800" cy="955059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b="1" dirty="0" smtClean="0"/>
              <a:t>Faith Formation / Education / Catechesis</a:t>
            </a:r>
            <a:endParaRPr lang="en-IE" dirty="0" smtClean="0"/>
          </a:p>
        </p:txBody>
      </p:sp>
      <p:sp>
        <p:nvSpPr>
          <p:cNvPr id="11" name="Oval 10"/>
          <p:cNvSpPr/>
          <p:nvPr/>
        </p:nvSpPr>
        <p:spPr>
          <a:xfrm>
            <a:off x="6096000" y="1295400"/>
            <a:ext cx="2971800" cy="77977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b="1" dirty="0" smtClean="0"/>
              <a:t>Community and Sense of belonging </a:t>
            </a:r>
            <a:endParaRPr lang="en-IE" dirty="0"/>
          </a:p>
        </p:txBody>
      </p:sp>
      <p:sp>
        <p:nvSpPr>
          <p:cNvPr id="12" name="Oval 11"/>
          <p:cNvSpPr/>
          <p:nvPr/>
        </p:nvSpPr>
        <p:spPr>
          <a:xfrm>
            <a:off x="5791200" y="2217450"/>
            <a:ext cx="2971800" cy="77977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b="1" dirty="0" smtClean="0"/>
              <a:t>Healing Hurts </a:t>
            </a:r>
            <a:endParaRPr lang="en-IE" dirty="0" smtClean="0"/>
          </a:p>
        </p:txBody>
      </p:sp>
      <p:sp>
        <p:nvSpPr>
          <p:cNvPr id="13" name="Oval 12"/>
          <p:cNvSpPr/>
          <p:nvPr/>
        </p:nvSpPr>
        <p:spPr>
          <a:xfrm>
            <a:off x="533400" y="3106430"/>
            <a:ext cx="2971800" cy="77977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b="1" dirty="0" smtClean="0"/>
              <a:t>Liturgy and Life</a:t>
            </a:r>
            <a:endParaRPr lang="en-IE" dirty="0"/>
          </a:p>
        </p:txBody>
      </p:sp>
      <p:sp>
        <p:nvSpPr>
          <p:cNvPr id="14" name="Oval 13"/>
          <p:cNvSpPr/>
          <p:nvPr/>
        </p:nvSpPr>
        <p:spPr>
          <a:xfrm>
            <a:off x="5410200" y="3125465"/>
            <a:ext cx="2971800" cy="77977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b="1" dirty="0" smtClean="0"/>
              <a:t>Ministry Roles</a:t>
            </a:r>
            <a:endParaRPr lang="en-IE" dirty="0"/>
          </a:p>
        </p:txBody>
      </p:sp>
      <p:sp>
        <p:nvSpPr>
          <p:cNvPr id="15" name="Oval 14"/>
          <p:cNvSpPr/>
          <p:nvPr/>
        </p:nvSpPr>
        <p:spPr>
          <a:xfrm>
            <a:off x="533399" y="4038600"/>
            <a:ext cx="3255329" cy="9906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b="1" dirty="0" smtClean="0"/>
              <a:t>New Models of Pastoral Leadership </a:t>
            </a:r>
            <a:r>
              <a:rPr lang="en-IE" b="1" i="1" dirty="0" smtClean="0"/>
              <a:t>– </a:t>
            </a:r>
            <a:r>
              <a:rPr lang="en-IE" sz="1600" b="1" i="1" dirty="0" smtClean="0"/>
              <a:t>Facing the New Reality</a:t>
            </a:r>
            <a:endParaRPr lang="en-IE" sz="1600" i="1" dirty="0"/>
          </a:p>
        </p:txBody>
      </p:sp>
      <p:sp>
        <p:nvSpPr>
          <p:cNvPr id="16" name="Oval 15"/>
          <p:cNvSpPr/>
          <p:nvPr/>
        </p:nvSpPr>
        <p:spPr>
          <a:xfrm>
            <a:off x="5181600" y="4097030"/>
            <a:ext cx="2971800" cy="77977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b="1" dirty="0" smtClean="0"/>
              <a:t>Pastoral Care of the Family </a:t>
            </a:r>
            <a:endParaRPr lang="en-IE" dirty="0"/>
          </a:p>
        </p:txBody>
      </p:sp>
      <p:sp>
        <p:nvSpPr>
          <p:cNvPr id="17" name="Oval 16"/>
          <p:cNvSpPr/>
          <p:nvPr/>
        </p:nvSpPr>
        <p:spPr>
          <a:xfrm>
            <a:off x="914400" y="5188521"/>
            <a:ext cx="2971800" cy="77977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b="1" dirty="0" smtClean="0"/>
              <a:t>Social Justice</a:t>
            </a:r>
            <a:endParaRPr lang="en-IE" dirty="0"/>
          </a:p>
        </p:txBody>
      </p:sp>
      <p:sp>
        <p:nvSpPr>
          <p:cNvPr id="18" name="Oval 17"/>
          <p:cNvSpPr/>
          <p:nvPr/>
        </p:nvSpPr>
        <p:spPr>
          <a:xfrm>
            <a:off x="5105400" y="5029200"/>
            <a:ext cx="2971800" cy="838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b="1" dirty="0" smtClean="0"/>
              <a:t>Spirituality and Ways of Praying</a:t>
            </a:r>
            <a:endParaRPr lang="en-IE" dirty="0"/>
          </a:p>
        </p:txBody>
      </p:sp>
      <p:sp>
        <p:nvSpPr>
          <p:cNvPr id="19" name="Oval 18"/>
          <p:cNvSpPr/>
          <p:nvPr/>
        </p:nvSpPr>
        <p:spPr>
          <a:xfrm>
            <a:off x="1219200" y="6040130"/>
            <a:ext cx="2971800" cy="77977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b="1" dirty="0" smtClean="0"/>
              <a:t>Women in the Church</a:t>
            </a:r>
            <a:endParaRPr lang="en-IE" dirty="0"/>
          </a:p>
        </p:txBody>
      </p:sp>
      <p:sp>
        <p:nvSpPr>
          <p:cNvPr id="20" name="Oval 19"/>
          <p:cNvSpPr/>
          <p:nvPr/>
        </p:nvSpPr>
        <p:spPr>
          <a:xfrm>
            <a:off x="4953000" y="6019800"/>
            <a:ext cx="2971800" cy="77977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b="1" dirty="0" smtClean="0"/>
              <a:t>Young People</a:t>
            </a:r>
            <a:endParaRPr lang="en-IE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4585811" y="1746245"/>
            <a:ext cx="1506379" cy="137922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585811" y="2625105"/>
            <a:ext cx="1267301" cy="79501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502705" y="4097030"/>
            <a:ext cx="678895" cy="38988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294258" y="2965728"/>
            <a:ext cx="555485" cy="37426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T </a:t>
            </a:r>
            <a:r>
              <a:rPr lang="en-IE" sz="2000" b="1" dirty="0" err="1" smtClean="0">
                <a:solidFill>
                  <a:schemeClr val="tx1"/>
                </a:solidFill>
              </a:rPr>
              <a:t>hemes</a:t>
            </a:r>
            <a:endParaRPr lang="en-IE" sz="2000" b="1" dirty="0">
              <a:solidFill>
                <a:schemeClr val="tx1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3622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3963702"/>
              </p:ext>
            </p:extLst>
          </p:nvPr>
        </p:nvGraphicFramePr>
        <p:xfrm>
          <a:off x="3429000" y="-152400"/>
          <a:ext cx="7848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1780" y="152400"/>
            <a:ext cx="251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chemeClr val="accent3">
                    <a:lumMod val="50000"/>
                  </a:schemeClr>
                </a:solidFill>
              </a:rPr>
              <a:t>February to June</a:t>
            </a:r>
          </a:p>
          <a:p>
            <a:r>
              <a:rPr lang="en-IE" b="1" i="1" dirty="0" smtClean="0">
                <a:solidFill>
                  <a:schemeClr val="accent3">
                    <a:lumMod val="50000"/>
                  </a:schemeClr>
                </a:solidFill>
              </a:rPr>
              <a:t>Questionnaires, Large Gatherings, Focus Groups, Informal Listening</a:t>
            </a:r>
            <a:endParaRPr lang="en-IE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9880" y="21336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chemeClr val="accent3">
                    <a:lumMod val="50000"/>
                  </a:schemeClr>
                </a:solidFill>
              </a:rPr>
              <a:t>July to mid September</a:t>
            </a:r>
          </a:p>
          <a:p>
            <a:r>
              <a:rPr lang="en-IE" b="1" i="1" dirty="0" smtClean="0">
                <a:solidFill>
                  <a:schemeClr val="accent3">
                    <a:lumMod val="50000"/>
                  </a:schemeClr>
                </a:solidFill>
              </a:rPr>
              <a:t>Data coding, analysis </a:t>
            </a:r>
          </a:p>
          <a:p>
            <a:r>
              <a:rPr lang="en-IE" b="1" i="1" dirty="0" smtClean="0">
                <a:solidFill>
                  <a:schemeClr val="accent3">
                    <a:lumMod val="50000"/>
                  </a:schemeClr>
                </a:solidFill>
              </a:rPr>
              <a:t>and collation</a:t>
            </a:r>
            <a:endParaRPr lang="en-IE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0" y="37338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chemeClr val="accent3">
                    <a:lumMod val="50000"/>
                  </a:schemeClr>
                </a:solidFill>
              </a:rPr>
              <a:t>Mid to end September</a:t>
            </a:r>
          </a:p>
          <a:p>
            <a:r>
              <a:rPr lang="en-IE" b="1" i="1" dirty="0" smtClean="0">
                <a:solidFill>
                  <a:schemeClr val="accent3">
                    <a:lumMod val="50000"/>
                  </a:schemeClr>
                </a:solidFill>
              </a:rPr>
              <a:t>Identification of long list </a:t>
            </a:r>
          </a:p>
          <a:p>
            <a:r>
              <a:rPr lang="en-IE" b="1" i="1" dirty="0" smtClean="0">
                <a:solidFill>
                  <a:schemeClr val="accent3">
                    <a:lumMod val="50000"/>
                  </a:schemeClr>
                </a:solidFill>
              </a:rPr>
              <a:t>of Synod themes</a:t>
            </a:r>
            <a:endParaRPr lang="en-IE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0" y="5105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n-IE" sz="2400" b="1" baseline="30000" dirty="0" smtClean="0">
                <a:solidFill>
                  <a:schemeClr val="accent3">
                    <a:lumMod val="50000"/>
                  </a:schemeClr>
                </a:solidFill>
              </a:rPr>
              <a:t>rd</a:t>
            </a:r>
            <a:r>
              <a:rPr lang="en-IE" sz="2400" b="1" dirty="0" smtClean="0">
                <a:solidFill>
                  <a:schemeClr val="accent3">
                    <a:lumMod val="50000"/>
                  </a:schemeClr>
                </a:solidFill>
              </a:rPr>
              <a:t> October (today!)</a:t>
            </a:r>
          </a:p>
          <a:p>
            <a:r>
              <a:rPr lang="en-IE" b="1" i="1" dirty="0" smtClean="0">
                <a:solidFill>
                  <a:schemeClr val="accent3">
                    <a:lumMod val="50000"/>
                  </a:schemeClr>
                </a:solidFill>
              </a:rPr>
              <a:t>Selection of themes to go forward to the Synod</a:t>
            </a:r>
            <a:endParaRPr lang="en-IE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0960"/>
            <a:ext cx="2362200" cy="1181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5284" y="2286000"/>
            <a:ext cx="1834515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4000" b="1" dirty="0" smtClean="0"/>
              <a:t>Recap of the process to date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42588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4" y="49537"/>
            <a:ext cx="4389112" cy="2194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956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>
                <a:solidFill>
                  <a:schemeClr val="accent3">
                    <a:lumMod val="50000"/>
                  </a:schemeClr>
                </a:solidFill>
              </a:rPr>
              <a:t>Review of the Synod </a:t>
            </a:r>
          </a:p>
          <a:p>
            <a:pPr algn="ctr"/>
            <a:r>
              <a:rPr lang="en-IE" sz="4400" b="1" dirty="0" smtClean="0">
                <a:solidFill>
                  <a:schemeClr val="accent3">
                    <a:lumMod val="50000"/>
                  </a:schemeClr>
                </a:solidFill>
              </a:rPr>
              <a:t>Listening &amp; Discernment Process</a:t>
            </a:r>
          </a:p>
          <a:p>
            <a:pPr algn="ctr"/>
            <a:endParaRPr lang="en-IE" sz="4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IE" sz="4400" b="1" dirty="0" smtClean="0">
                <a:solidFill>
                  <a:schemeClr val="accent3">
                    <a:lumMod val="50000"/>
                  </a:schemeClr>
                </a:solidFill>
              </a:rPr>
              <a:t>Data Coding and Analysis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IE" sz="4400" b="1" dirty="0" smtClean="0">
                <a:solidFill>
                  <a:schemeClr val="accent3">
                    <a:lumMod val="50000"/>
                  </a:schemeClr>
                </a:solidFill>
              </a:rPr>
              <a:t>Identification of Synod Themes</a:t>
            </a:r>
          </a:p>
        </p:txBody>
      </p:sp>
    </p:spTree>
    <p:extLst>
      <p:ext uri="{BB962C8B-B14F-4D97-AF65-F5344CB8AC3E}">
        <p14:creationId xmlns:p14="http://schemas.microsoft.com/office/powerpoint/2010/main" val="18670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"/>
            <a:ext cx="2362200" cy="118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6200"/>
            <a:ext cx="6849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b="1" dirty="0" smtClean="0">
                <a:solidFill>
                  <a:schemeClr val="accent3">
                    <a:lumMod val="50000"/>
                  </a:schemeClr>
                </a:solidFill>
              </a:rPr>
              <a:t>Synod Listening &amp; Discernment Process</a:t>
            </a:r>
            <a:endParaRPr lang="en-IE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620" y="3369052"/>
            <a:ext cx="2707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solidFill>
                  <a:schemeClr val="accent6">
                    <a:lumMod val="50000"/>
                  </a:schemeClr>
                </a:solidFill>
              </a:rPr>
              <a:t>&gt;4,000 </a:t>
            </a:r>
            <a:r>
              <a:rPr lang="en-IE" sz="2000" b="1" i="1" dirty="0" smtClean="0">
                <a:solidFill>
                  <a:schemeClr val="accent3">
                    <a:lumMod val="50000"/>
                  </a:schemeClr>
                </a:solidFill>
              </a:rPr>
              <a:t>filled in questionnaires</a:t>
            </a:r>
            <a:endParaRPr lang="en-IE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3977" y="3227816"/>
            <a:ext cx="33304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solidFill>
                  <a:schemeClr val="accent6">
                    <a:lumMod val="50000"/>
                  </a:schemeClr>
                </a:solidFill>
              </a:rPr>
              <a:t>&gt;1,500 </a:t>
            </a:r>
            <a:r>
              <a:rPr lang="en-IE" sz="2000" b="1" i="1" dirty="0" smtClean="0">
                <a:solidFill>
                  <a:schemeClr val="accent3">
                    <a:lumMod val="50000"/>
                  </a:schemeClr>
                </a:solidFill>
              </a:rPr>
              <a:t>participated in large gatherings and small group discussions</a:t>
            </a:r>
            <a:endParaRPr lang="en-IE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13" y="4419600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43400"/>
            <a:ext cx="3352799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57202" y="1473490"/>
            <a:ext cx="8077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All </a:t>
            </a:r>
            <a:r>
              <a:rPr lang="en-IE" sz="2400" b="1" u="sng" dirty="0" smtClean="0">
                <a:solidFill>
                  <a:schemeClr val="accent6">
                    <a:lumMod val="50000"/>
                  </a:schemeClr>
                </a:solidFill>
              </a:rPr>
              <a:t>60 parishes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u="sng" dirty="0" smtClean="0">
                <a:solidFill>
                  <a:schemeClr val="accent6">
                    <a:lumMod val="50000"/>
                  </a:schemeClr>
                </a:solidFill>
              </a:rPr>
              <a:t>25 other groups</a:t>
            </a:r>
            <a:r>
              <a:rPr lang="en-IE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IE" sz="2000" i="1" dirty="0" smtClean="0"/>
              <a:t>including, primary, secondary and third level education,  traveller community, healthcare,  Polish community, Irish speaking community, Fair Trade, People with Disabilities, social workers, Lourdes groups, Muintearas and several faith related and religious groups</a:t>
            </a:r>
            <a:endParaRPr lang="en-IE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94330" y="666749"/>
            <a:ext cx="3746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 smtClean="0">
                <a:solidFill>
                  <a:schemeClr val="accent3">
                    <a:lumMod val="50000"/>
                  </a:schemeClr>
                </a:solidFill>
              </a:rPr>
              <a:t>Who participated?</a:t>
            </a:r>
            <a:endParaRPr lang="en-IE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609600" y="1228621"/>
            <a:ext cx="2666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chemeClr val="accent3">
                    <a:lumMod val="50000"/>
                  </a:schemeClr>
                </a:solidFill>
              </a:rPr>
              <a:t>Gender profile</a:t>
            </a:r>
            <a:endParaRPr lang="en-IE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52400" y="4800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3200" b="1" dirty="0" smtClean="0">
                <a:solidFill>
                  <a:schemeClr val="accent3">
                    <a:lumMod val="50000"/>
                  </a:schemeClr>
                </a:solidFill>
              </a:rPr>
              <a:t>Age profile</a:t>
            </a:r>
            <a:endParaRPr lang="en-IE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4419600" cy="273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6635396" cy="372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0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0" y="0"/>
            <a:ext cx="411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3">
                    <a:lumMod val="50000"/>
                  </a:schemeClr>
                </a:solidFill>
              </a:rPr>
              <a:t>Handling the data -</a:t>
            </a:r>
            <a:endParaRPr lang="en-IE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362200" cy="11811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0" y="485229"/>
            <a:ext cx="3051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800" b="1" dirty="0" smtClean="0">
                <a:solidFill>
                  <a:schemeClr val="accent3">
                    <a:lumMod val="50000"/>
                  </a:schemeClr>
                </a:solidFill>
              </a:rPr>
              <a:t>‘Fishbowl’ Training </a:t>
            </a:r>
            <a:endParaRPr lang="en-IE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331640" y="472480"/>
            <a:ext cx="6480720" cy="6309320"/>
            <a:chOff x="188640" y="1920280"/>
            <a:chExt cx="6480720" cy="6309320"/>
          </a:xfrm>
        </p:grpSpPr>
        <p:sp>
          <p:nvSpPr>
            <p:cNvPr id="39" name="Oval 38"/>
            <p:cNvSpPr/>
            <p:nvPr/>
          </p:nvSpPr>
          <p:spPr>
            <a:xfrm>
              <a:off x="188640" y="1920280"/>
              <a:ext cx="6480720" cy="630932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800" dirty="0">
                <a:solidFill>
                  <a:srgbClr val="FF0000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245713" y="2977709"/>
              <a:ext cx="4446494" cy="419446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800"/>
            </a:p>
          </p:txBody>
        </p:sp>
        <p:sp>
          <p:nvSpPr>
            <p:cNvPr id="41" name="Oval 40"/>
            <p:cNvSpPr/>
            <p:nvPr/>
          </p:nvSpPr>
          <p:spPr>
            <a:xfrm>
              <a:off x="1830779" y="3472763"/>
              <a:ext cx="3276364" cy="320435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b="1" dirty="0" smtClean="0">
                  <a:solidFill>
                    <a:schemeClr val="accent3">
                      <a:lumMod val="50000"/>
                    </a:schemeClr>
                  </a:solidFill>
                </a:rPr>
                <a:t>Research </a:t>
              </a:r>
            </a:p>
            <a:p>
              <a:pPr algn="ctr"/>
              <a:r>
                <a:rPr lang="en-IE" b="1" dirty="0" smtClean="0">
                  <a:solidFill>
                    <a:schemeClr val="accent3">
                      <a:lumMod val="50000"/>
                    </a:schemeClr>
                  </a:solidFill>
                </a:rPr>
                <a:t>experts</a:t>
              </a:r>
              <a:endParaRPr lang="en-IE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740768" y="2338636"/>
              <a:ext cx="864096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800" dirty="0" smtClean="0">
                  <a:solidFill>
                    <a:schemeClr val="tx1"/>
                  </a:solidFill>
                </a:rPr>
                <a:t>Rosemary O’ Connor</a:t>
              </a:r>
              <a:endParaRPr lang="en-IE" sz="800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036912" y="2050604"/>
              <a:ext cx="864096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800" dirty="0" smtClean="0">
                  <a:solidFill>
                    <a:schemeClr val="tx1"/>
                  </a:solidFill>
                </a:rPr>
                <a:t>Sr. Betty Baker</a:t>
              </a:r>
              <a:endParaRPr lang="en-IE" sz="800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125144" y="2986708"/>
              <a:ext cx="864096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800" dirty="0" smtClean="0"/>
                <a:t>Nuala </a:t>
              </a:r>
              <a:r>
                <a:rPr lang="en-IE" sz="800" dirty="0" err="1" smtClean="0"/>
                <a:t>Kernan</a:t>
              </a:r>
              <a:endParaRPr lang="en-IE" sz="8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76672" y="3058716"/>
              <a:ext cx="864096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800" dirty="0" smtClean="0"/>
                <a:t>Mary O’ Brien</a:t>
              </a:r>
              <a:endParaRPr lang="en-IE" sz="8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300608" y="5074940"/>
              <a:ext cx="864096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800" dirty="0" smtClean="0"/>
                <a:t>Anthony O’ Carroll</a:t>
              </a:r>
              <a:endParaRPr lang="en-IE" sz="8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372616" y="3994820"/>
              <a:ext cx="936104" cy="86409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800" dirty="0" smtClean="0"/>
                <a:t>Fr. Eamonn Fitzgibbon</a:t>
              </a:r>
              <a:endParaRPr lang="en-IE" sz="8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660648" y="6011044"/>
              <a:ext cx="864096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800" dirty="0" smtClean="0"/>
                <a:t>Fr. Sean Harmon</a:t>
              </a:r>
              <a:endParaRPr lang="en-IE" sz="8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52736" y="6803132"/>
              <a:ext cx="864096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800" dirty="0" smtClean="0"/>
                <a:t>Fr. John O’ Shea</a:t>
              </a:r>
              <a:endParaRPr lang="en-IE" sz="800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2388840" y="7235180"/>
              <a:ext cx="864096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800" dirty="0" smtClean="0"/>
                <a:t>Noirin Lynch</a:t>
              </a:r>
              <a:endParaRPr lang="en-IE" sz="8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5638800" y="3994820"/>
              <a:ext cx="926504" cy="86409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800" dirty="0" smtClean="0"/>
                <a:t>Sr. Margaret O’ Sullivan</a:t>
              </a:r>
              <a:endParaRPr lang="en-IE" sz="8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189040" y="2266628"/>
              <a:ext cx="864096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800" dirty="0" smtClean="0"/>
                <a:t>Jean O’Rourke</a:t>
              </a:r>
              <a:endParaRPr lang="en-IE" sz="800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5701208" y="5074940"/>
              <a:ext cx="864096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800" dirty="0" smtClean="0"/>
                <a:t>Fiona Dineen</a:t>
              </a:r>
              <a:endParaRPr lang="en-IE" sz="8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5341168" y="6011044"/>
              <a:ext cx="936104" cy="86409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800" dirty="0" smtClean="0"/>
                <a:t>Donal Fitzgibbon</a:t>
              </a:r>
              <a:endParaRPr lang="en-IE" sz="8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3612976" y="7235180"/>
              <a:ext cx="864096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800" dirty="0" smtClean="0"/>
                <a:t>Carmel Plant</a:t>
              </a:r>
              <a:endParaRPr lang="en-IE" sz="800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4693096" y="6803132"/>
              <a:ext cx="864096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800" dirty="0" smtClean="0"/>
                <a:t>Geraldine Hanna</a:t>
              </a:r>
              <a:endParaRPr lang="en-IE" sz="80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388841" y="3778796"/>
              <a:ext cx="936104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800" dirty="0" smtClean="0"/>
                <a:t>Jessie Rogers</a:t>
              </a:r>
              <a:endParaRPr lang="en-IE" sz="800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2057400" y="4642892"/>
              <a:ext cx="936104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800" dirty="0" smtClean="0"/>
                <a:t>Bishop Donal Murray</a:t>
              </a:r>
              <a:endParaRPr lang="en-IE" sz="800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3612976" y="3778796"/>
              <a:ext cx="936104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800" dirty="0" smtClean="0"/>
                <a:t>Niamh </a:t>
              </a:r>
              <a:r>
                <a:rPr lang="en-IE" sz="800" dirty="0" err="1" smtClean="0"/>
                <a:t>Hourigan</a:t>
              </a:r>
              <a:endParaRPr lang="en-IE" sz="800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4012704" y="4642895"/>
              <a:ext cx="864096" cy="75608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800" dirty="0" smtClean="0"/>
                <a:t>John </a:t>
              </a:r>
              <a:r>
                <a:rPr lang="en-IE" sz="800" dirty="0" err="1" smtClean="0"/>
                <a:t>Weafer</a:t>
              </a:r>
              <a:endParaRPr lang="en-IE" sz="800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2460848" y="5506988"/>
              <a:ext cx="864096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800" dirty="0" smtClean="0"/>
                <a:t>Fr. Gerry Clarke S. J</a:t>
              </a:r>
              <a:endParaRPr lang="en-IE" sz="800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3612976" y="5506988"/>
              <a:ext cx="864096" cy="7920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800" dirty="0" smtClean="0"/>
                <a:t>Eugene Duffy</a:t>
              </a:r>
              <a:endParaRPr lang="en-IE" sz="8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781800" y="6147420"/>
            <a:ext cx="218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3">
                    <a:lumMod val="50000"/>
                  </a:schemeClr>
                </a:solidFill>
              </a:rPr>
              <a:t>Data analyst group</a:t>
            </a:r>
            <a:endParaRPr lang="en-IE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64" name="Elbow Connector 63"/>
          <p:cNvCxnSpPr/>
          <p:nvPr/>
        </p:nvCxnSpPr>
        <p:spPr>
          <a:xfrm rot="16200000" flipH="1">
            <a:off x="7022690" y="5805686"/>
            <a:ext cx="507132" cy="17633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0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4709160" y="1676400"/>
            <a:ext cx="1463040" cy="338328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Education</a:t>
            </a:r>
          </a:p>
          <a:p>
            <a:pPr algn="ctr"/>
            <a:r>
              <a:rPr lang="en-IE" sz="2000" b="1" dirty="0" smtClean="0"/>
              <a:t>Dataset</a:t>
            </a:r>
            <a:endParaRPr lang="en-IE" sz="2000" b="1" dirty="0"/>
          </a:p>
        </p:txBody>
      </p:sp>
      <p:sp>
        <p:nvSpPr>
          <p:cNvPr id="3" name="Flowchart: Magnetic Disk 2"/>
          <p:cNvSpPr/>
          <p:nvPr/>
        </p:nvSpPr>
        <p:spPr>
          <a:xfrm>
            <a:off x="6248400" y="1676400"/>
            <a:ext cx="1463040" cy="338328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sz="2000" b="1" dirty="0">
                <a:solidFill>
                  <a:prstClr val="white"/>
                </a:solidFill>
              </a:rPr>
              <a:t>Other Groups Dataset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3108960" y="1676400"/>
            <a:ext cx="1463040" cy="338328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/>
              <a:t>Social Partners Dataset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1508760" y="1676400"/>
            <a:ext cx="1463040" cy="338328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Parishes </a:t>
            </a:r>
          </a:p>
          <a:p>
            <a:pPr algn="ctr"/>
            <a:r>
              <a:rPr lang="en-IE" sz="2000" b="1" dirty="0" smtClean="0"/>
              <a:t>Dataset</a:t>
            </a:r>
            <a:endParaRPr lang="en-IE" sz="2000" b="1" dirty="0"/>
          </a:p>
        </p:txBody>
      </p:sp>
      <p:sp>
        <p:nvSpPr>
          <p:cNvPr id="6" name="Striped Right Arrow 5"/>
          <p:cNvSpPr/>
          <p:nvPr/>
        </p:nvSpPr>
        <p:spPr>
          <a:xfrm>
            <a:off x="1303020" y="4246246"/>
            <a:ext cx="6774180" cy="380999"/>
          </a:xfrm>
          <a:prstGeom prst="stripedRightArrow">
            <a:avLst/>
          </a:prstGeom>
          <a:ln w="57150"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129540" y="721907"/>
            <a:ext cx="649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chemeClr val="accent3">
                    <a:lumMod val="50000"/>
                  </a:schemeClr>
                </a:solidFill>
              </a:rPr>
              <a:t>Questionnaires , large assembly reports,  small group reports etc. were grouped into datasets by parish and other groupings… </a:t>
            </a:r>
            <a:endParaRPr lang="en-IE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362200" cy="1181100"/>
          </a:xfrm>
          <a:prstGeom prst="rect">
            <a:avLst/>
          </a:prstGeom>
        </p:spPr>
      </p:pic>
      <p:pic>
        <p:nvPicPr>
          <p:cNvPr id="9" name="Picture 2" descr="C:\Users\user\AppData\Local\Microsoft\Windows\Temporary Internet Files\Content.IE5\EH4FAS1I\Scissors_icon_black.svg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89760" y="4195763"/>
            <a:ext cx="76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AppData\Local\Microsoft\Windows\Temporary Internet Files\Content.IE5\EH4FAS1I\Scissors_icon_black.svg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49090" y="4170044"/>
            <a:ext cx="76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AppData\Local\Microsoft\Windows\Temporary Internet Files\Content.IE5\EH4FAS1I\Scissors_icon_black.svg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278880" y="4145280"/>
            <a:ext cx="76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4320" y="5334000"/>
            <a:ext cx="84886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accent3">
                    <a:lumMod val="50000"/>
                  </a:schemeClr>
                </a:solidFill>
              </a:rPr>
              <a:t>The data analyst group, working in pairs, took a ‘cross slice’ sample of data from across all datasets to determine a </a:t>
            </a:r>
          </a:p>
          <a:p>
            <a:pPr algn="ctr"/>
            <a:r>
              <a:rPr lang="en-IE" sz="3200" b="1" cap="small" dirty="0" smtClean="0">
                <a:solidFill>
                  <a:schemeClr val="accent3">
                    <a:lumMod val="50000"/>
                  </a:schemeClr>
                </a:solidFill>
              </a:rPr>
              <a:t>data coding framework</a:t>
            </a:r>
            <a:r>
              <a:rPr lang="en-IE" sz="2800" b="1" cap="small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IE" sz="2000" b="1" dirty="0" smtClean="0">
                <a:solidFill>
                  <a:schemeClr val="accent3">
                    <a:lumMod val="50000"/>
                  </a:schemeClr>
                </a:solidFill>
              </a:rPr>
              <a:t>to organise the data…</a:t>
            </a:r>
            <a:endParaRPr lang="en-IE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024" y="111804"/>
            <a:ext cx="411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3">
                    <a:lumMod val="50000"/>
                  </a:schemeClr>
                </a:solidFill>
              </a:rPr>
              <a:t>Data sampling</a:t>
            </a:r>
            <a:endParaRPr lang="en-IE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861"/>
            <a:ext cx="6858000" cy="68151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1" y="16046"/>
            <a:ext cx="4112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cap="small" dirty="0" smtClean="0">
                <a:solidFill>
                  <a:schemeClr val="accent3">
                    <a:lumMod val="50000"/>
                  </a:schemeClr>
                </a:solidFill>
              </a:rPr>
              <a:t>Data coding framework with 23 Codes</a:t>
            </a:r>
            <a:endParaRPr lang="en-IE" sz="2800" b="1" cap="smal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3622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"/>
            <a:ext cx="6934200" cy="6620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152400"/>
            <a:ext cx="198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cap="small" dirty="0" smtClean="0">
                <a:solidFill>
                  <a:schemeClr val="accent3">
                    <a:lumMod val="50000"/>
                  </a:schemeClr>
                </a:solidFill>
              </a:rPr>
              <a:t>Data coding framework with 23 codes and 153 sub-codes</a:t>
            </a:r>
            <a:endParaRPr lang="en-IE" sz="2800" b="1" cap="smal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3622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509</Words>
  <Application>Microsoft Office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Rosemary O'Connor</dc:creator>
  <cp:lastModifiedBy>Rosemary O'Connor</cp:lastModifiedBy>
  <cp:revision>22</cp:revision>
  <dcterms:created xsi:type="dcterms:W3CDTF">2015-10-02T09:15:22Z</dcterms:created>
  <dcterms:modified xsi:type="dcterms:W3CDTF">2015-10-03T11:16:26Z</dcterms:modified>
</cp:coreProperties>
</file>