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92" r:id="rId2"/>
    <p:sldId id="293" r:id="rId3"/>
    <p:sldId id="294" r:id="rId4"/>
    <p:sldId id="295" r:id="rId5"/>
    <p:sldId id="296" r:id="rId6"/>
    <p:sldId id="297" r:id="rId7"/>
    <p:sldId id="272" r:id="rId8"/>
    <p:sldId id="288" r:id="rId9"/>
    <p:sldId id="298" r:id="rId10"/>
    <p:sldId id="299" r:id="rId11"/>
    <p:sldId id="300" r:id="rId12"/>
    <p:sldId id="301" r:id="rId13"/>
    <p:sldId id="262" r:id="rId14"/>
    <p:sldId id="263" r:id="rId15"/>
    <p:sldId id="264" r:id="rId16"/>
    <p:sldId id="302" r:id="rId17"/>
    <p:sldId id="303" r:id="rId18"/>
    <p:sldId id="304" r:id="rId19"/>
    <p:sldId id="265" r:id="rId20"/>
    <p:sldId id="266" r:id="rId21"/>
    <p:sldId id="267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269" r:id="rId35"/>
    <p:sldId id="285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53635-1B0C-4FCD-A190-D9EA1E292005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41CD0-03C7-4F69-937B-44324F9740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890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796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989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710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285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409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80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524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47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010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812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47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3DF5E-8C4B-418A-8B34-966665CF8FDA}" type="datetimeFigureOut">
              <a:rPr lang="en-IE" smtClean="0"/>
              <a:t>04/10/2015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FFB7-C8CD-42AE-8A54-01D03C2921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45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27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1 – Care of the Earth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651652" y="6092088"/>
            <a:ext cx="23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God in nature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5573946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Care of our common home (Pope </a:t>
            </a:r>
            <a:r>
              <a:rPr lang="en-IE" sz="2400" b="1" dirty="0" smtClean="0"/>
              <a:t>Francis</a:t>
            </a:r>
            <a:r>
              <a:rPr lang="en-IE" sz="2400" b="1" dirty="0" smtClean="0"/>
              <a:t>)</a:t>
            </a:r>
            <a:endParaRPr lang="en-IE" sz="2400" b="1" dirty="0"/>
          </a:p>
        </p:txBody>
      </p:sp>
      <p:sp>
        <p:nvSpPr>
          <p:cNvPr id="16" name="TextBox 15"/>
          <p:cNvSpPr txBox="1"/>
          <p:nvPr/>
        </p:nvSpPr>
        <p:spPr>
          <a:xfrm rot="411360">
            <a:off x="6740141" y="5566478"/>
            <a:ext cx="2382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Unconditional love of animals/pets</a:t>
            </a:r>
            <a:endParaRPr lang="en-IE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16908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27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40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 – Healing Hurts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1794784" y="5417741"/>
            <a:ext cx="23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Issue of trust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6128473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Abortion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 rot="443980">
            <a:off x="69320" y="5251748"/>
            <a:ext cx="1915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Church response to wrongdoings</a:t>
            </a:r>
            <a:endParaRPr lang="en-IE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33641" y="5122414"/>
            <a:ext cx="169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LGBT community</a:t>
            </a:r>
            <a:endParaRPr lang="en-IE" sz="2400" b="1" dirty="0"/>
          </a:p>
        </p:txBody>
      </p:sp>
      <p:sp>
        <p:nvSpPr>
          <p:cNvPr id="16" name="TextBox 15"/>
          <p:cNvSpPr txBox="1"/>
          <p:nvPr/>
        </p:nvSpPr>
        <p:spPr>
          <a:xfrm rot="411360">
            <a:off x="3442890" y="5787244"/>
            <a:ext cx="187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Suicide</a:t>
            </a:r>
            <a:endParaRPr lang="en-IE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07602" y="6248400"/>
            <a:ext cx="307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Financial Difficulties</a:t>
            </a:r>
            <a:endParaRPr lang="en-IE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04" y="1181723"/>
            <a:ext cx="5618791" cy="374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 rot="171764">
            <a:off x="4111457" y="5250337"/>
            <a:ext cx="213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Mental health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0884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105400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412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954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90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9862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34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1872" y="6457890"/>
            <a:ext cx="137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 – Healing Hurts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914400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Healing Hurts?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1910" y="1534061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The </a:t>
            </a:r>
            <a:r>
              <a:rPr lang="en-IE" sz="2400" u="sng" dirty="0" smtClean="0"/>
              <a:t>Church’s response to wrongdoings</a:t>
            </a:r>
            <a:r>
              <a:rPr lang="en-IE" sz="2400" dirty="0" smtClean="0"/>
              <a:t> is the topic raised most often in this theme.  This is particularly evident across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  <a:r>
              <a:rPr lang="en-IE" sz="2400" dirty="0" smtClean="0"/>
              <a:t> and in responses from </a:t>
            </a:r>
            <a:r>
              <a:rPr lang="en-IE" sz="2400" b="1" dirty="0" smtClean="0">
                <a:solidFill>
                  <a:srgbClr val="C00000"/>
                </a:solidFill>
              </a:rPr>
              <a:t>young people </a:t>
            </a:r>
            <a:r>
              <a:rPr lang="en-IE" sz="2400" dirty="0" smtClean="0"/>
              <a:t>(schools, colleges, Lourdes) as well as groups such as the </a:t>
            </a:r>
            <a:r>
              <a:rPr lang="en-IE" sz="2400" b="1" dirty="0" smtClean="0">
                <a:solidFill>
                  <a:srgbClr val="C00000"/>
                </a:solidFill>
              </a:rPr>
              <a:t>Irish speaking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The need for a compassionate response to the LGBT community and those affected by </a:t>
            </a:r>
            <a:r>
              <a:rPr lang="en-IE" sz="2400" u="sng" dirty="0" smtClean="0"/>
              <a:t>abortion</a:t>
            </a:r>
            <a:r>
              <a:rPr lang="en-IE" sz="2400" dirty="0" smtClean="0"/>
              <a:t> and </a:t>
            </a:r>
            <a:r>
              <a:rPr lang="en-IE" sz="2400" u="sng" dirty="0" smtClean="0"/>
              <a:t>suicide</a:t>
            </a:r>
            <a:r>
              <a:rPr lang="en-IE" sz="2400" dirty="0" smtClean="0"/>
              <a:t> also feature strongly.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 smtClean="0"/>
              <a:t>Mental health</a:t>
            </a:r>
            <a:r>
              <a:rPr lang="en-IE" sz="2400" dirty="0" smtClean="0"/>
              <a:t> is a particular issue for </a:t>
            </a:r>
            <a:r>
              <a:rPr lang="en-IE" sz="2400" b="1" dirty="0" smtClean="0">
                <a:solidFill>
                  <a:srgbClr val="C00000"/>
                </a:solidFill>
              </a:rPr>
              <a:t>young people </a:t>
            </a:r>
            <a:r>
              <a:rPr lang="en-IE" sz="2400" dirty="0" smtClean="0"/>
              <a:t>and groups such as the </a:t>
            </a:r>
            <a:r>
              <a:rPr lang="en-IE" sz="2400" b="1" dirty="0" smtClean="0">
                <a:solidFill>
                  <a:schemeClr val="accent2"/>
                </a:solidFill>
              </a:rPr>
              <a:t>Tr</a:t>
            </a:r>
            <a:r>
              <a:rPr lang="en-IE" sz="2400" b="1" dirty="0" smtClean="0">
                <a:solidFill>
                  <a:srgbClr val="C00000"/>
                </a:solidFill>
              </a:rPr>
              <a:t>aveller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Theme 4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 – Healing Hurts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39073" y="1566446"/>
            <a:ext cx="3273388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“I am dissatisfied </a:t>
            </a:r>
            <a:r>
              <a:rPr lang="en-IE" i="1" dirty="0">
                <a:solidFill>
                  <a:schemeClr val="tx1"/>
                </a:solidFill>
              </a:rPr>
              <a:t>by the way the church abused its power and allowed abuse to go on by not dealing in a satisfactory way with those involved”</a:t>
            </a: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37340" y="4539813"/>
            <a:ext cx="3124200" cy="175559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would like to gently mention that my God does not discriminate on colour, sex or sexual orientation”</a:t>
            </a: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215045" y="4541464"/>
            <a:ext cx="2621556" cy="1468191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“Mental health is a very serious issue of our time – the church can do more</a:t>
            </a:r>
            <a:r>
              <a:rPr lang="en-IE" i="1" dirty="0" smtClean="0">
                <a:solidFill>
                  <a:schemeClr val="tx1"/>
                </a:solidFill>
              </a:rPr>
              <a:t>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5" y="1762304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</a:t>
            </a:r>
            <a:r>
              <a:rPr lang="en-IE" i="1" dirty="0">
                <a:solidFill>
                  <a:schemeClr val="tx1"/>
                </a:solidFill>
              </a:rPr>
              <a:t>Suicide is an epidemic and with 2 young children it worries me what kind of future they will have in a world full of pressure, cyber activity and worries</a:t>
            </a:r>
            <a:r>
              <a:rPr lang="en-IE" i="1" dirty="0" smtClean="0">
                <a:solidFill>
                  <a:schemeClr val="tx1"/>
                </a:solidFill>
              </a:rPr>
              <a:t>...”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554366" y="1577340"/>
            <a:ext cx="2160634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“Did </a:t>
            </a:r>
            <a:r>
              <a:rPr lang="en-IE" i="1" dirty="0">
                <a:solidFill>
                  <a:schemeClr val="tx1"/>
                </a:solidFill>
              </a:rPr>
              <a:t>God not make me? He made me gay so I don’t have a home”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“The church must be kinder and more considerate”</a:t>
            </a:r>
          </a:p>
        </p:txBody>
      </p:sp>
    </p:spTree>
    <p:extLst>
      <p:ext uri="{BB962C8B-B14F-4D97-AF65-F5344CB8AC3E}">
        <p14:creationId xmlns:p14="http://schemas.microsoft.com/office/powerpoint/2010/main" val="40012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161"/>
            <a:ext cx="700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5 - Liturgy &amp; Life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-45138" y="5188239"/>
            <a:ext cx="23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Joyful &amp; life-giving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 rot="714020">
            <a:off x="2760706" y="519567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Child-friendly</a:t>
            </a:r>
            <a:endParaRPr lang="en-IE" sz="2400" b="1" dirty="0"/>
          </a:p>
        </p:txBody>
      </p:sp>
      <p:sp>
        <p:nvSpPr>
          <p:cNvPr id="9" name="TextBox 8"/>
          <p:cNvSpPr txBox="1"/>
          <p:nvPr/>
        </p:nvSpPr>
        <p:spPr>
          <a:xfrm rot="875961">
            <a:off x="4787335" y="586882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Creative liturgies</a:t>
            </a:r>
            <a:endParaRPr lang="en-IE" sz="2400" b="1" dirty="0"/>
          </a:p>
        </p:txBody>
      </p:sp>
      <p:sp>
        <p:nvSpPr>
          <p:cNvPr id="10" name="TextBox 9"/>
          <p:cNvSpPr txBox="1"/>
          <p:nvPr/>
        </p:nvSpPr>
        <p:spPr>
          <a:xfrm rot="21281975">
            <a:off x="5655399" y="51089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Homilies</a:t>
            </a:r>
            <a:endParaRPr lang="en-IE" sz="2400" b="1" dirty="0"/>
          </a:p>
        </p:txBody>
      </p:sp>
      <p:sp>
        <p:nvSpPr>
          <p:cNvPr id="11" name="TextBox 10"/>
          <p:cNvSpPr txBox="1"/>
          <p:nvPr/>
        </p:nvSpPr>
        <p:spPr>
          <a:xfrm rot="21075000">
            <a:off x="6990974" y="568101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Ritual – special moments</a:t>
            </a:r>
            <a:endParaRPr lang="en-IE" sz="2400" b="1" dirty="0"/>
          </a:p>
        </p:txBody>
      </p:sp>
      <p:sp>
        <p:nvSpPr>
          <p:cNvPr id="12" name="TextBox 11"/>
          <p:cNvSpPr txBox="1"/>
          <p:nvPr/>
        </p:nvSpPr>
        <p:spPr>
          <a:xfrm rot="271132">
            <a:off x="563881" y="615462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Music</a:t>
            </a:r>
            <a:endParaRPr lang="en-IE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88322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Hearing the word of God</a:t>
            </a:r>
            <a:endParaRPr lang="en-IE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66" y="1581898"/>
            <a:ext cx="4556268" cy="341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2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074565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895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2,606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028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299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4577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197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3897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70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5 - Liturgy &amp; Life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090" y="1006383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Liturgy?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1461" y="1602456"/>
            <a:ext cx="8093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Meaningful, joyful liturgy is of concern across all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 smtClean="0"/>
              <a:t>Music</a:t>
            </a:r>
            <a:r>
              <a:rPr lang="en-IE" sz="2400" dirty="0" smtClean="0"/>
              <a:t> in liturgy is the highest ranking topic in the Liturgy theme; particularly evident in </a:t>
            </a:r>
            <a:r>
              <a:rPr lang="en-IE" sz="2400" b="1" dirty="0" smtClean="0">
                <a:solidFill>
                  <a:srgbClr val="C00000"/>
                </a:solidFill>
              </a:rPr>
              <a:t>secondary students</a:t>
            </a:r>
            <a:r>
              <a:rPr lang="en-IE" sz="2400" dirty="0" smtClean="0"/>
              <a:t>, </a:t>
            </a:r>
            <a:r>
              <a:rPr lang="en-IE" sz="2400" b="1" dirty="0" smtClean="0">
                <a:solidFill>
                  <a:srgbClr val="C00000"/>
                </a:solidFill>
              </a:rPr>
              <a:t>third level students </a:t>
            </a:r>
            <a:r>
              <a:rPr lang="en-IE" sz="2400" dirty="0" smtClean="0"/>
              <a:t>and </a:t>
            </a:r>
            <a:r>
              <a:rPr lang="en-IE" sz="2400" b="1" dirty="0" smtClean="0">
                <a:solidFill>
                  <a:srgbClr val="C00000"/>
                </a:solidFill>
              </a:rPr>
              <a:t>active Church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Language in liturgy is also a concern and was named as such by the </a:t>
            </a:r>
            <a:r>
              <a:rPr lang="en-IE" sz="2400" b="1" dirty="0" smtClean="0">
                <a:solidFill>
                  <a:srgbClr val="C00000"/>
                </a:solidFill>
              </a:rPr>
              <a:t>Irish speaking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The </a:t>
            </a:r>
            <a:r>
              <a:rPr lang="en-IE" sz="2400" u="sng" dirty="0" smtClean="0"/>
              <a:t>Church environment </a:t>
            </a:r>
            <a:r>
              <a:rPr lang="en-IE" sz="2400" dirty="0" smtClean="0"/>
              <a:t>is particularly important to </a:t>
            </a:r>
            <a:r>
              <a:rPr lang="en-IE" sz="2400" b="1" dirty="0" smtClean="0">
                <a:solidFill>
                  <a:srgbClr val="C00000"/>
                </a:solidFill>
              </a:rPr>
              <a:t>people with disabilities </a:t>
            </a:r>
            <a:r>
              <a:rPr lang="en-IE" sz="2400" dirty="0" smtClean="0"/>
              <a:t>and the </a:t>
            </a:r>
            <a:r>
              <a:rPr lang="en-IE" sz="2400" b="1" dirty="0" smtClean="0">
                <a:solidFill>
                  <a:srgbClr val="C00000"/>
                </a:solidFill>
              </a:rPr>
              <a:t>traveller community</a:t>
            </a:r>
          </a:p>
        </p:txBody>
      </p:sp>
    </p:spTree>
    <p:extLst>
      <p:ext uri="{BB962C8B-B14F-4D97-AF65-F5344CB8AC3E}">
        <p14:creationId xmlns:p14="http://schemas.microsoft.com/office/powerpoint/2010/main" val="39619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5 - Liturgy &amp; Life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39073" y="1566446"/>
            <a:ext cx="3273388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“I attend </a:t>
            </a:r>
            <a:r>
              <a:rPr lang="en-IE" i="1" dirty="0">
                <a:solidFill>
                  <a:schemeClr val="tx1"/>
                </a:solidFill>
              </a:rPr>
              <a:t>Mass because I enjoy it – lovely priest and great community spirit</a:t>
            </a:r>
            <a:r>
              <a:rPr lang="en-IE" i="1" dirty="0" smtClean="0">
                <a:solidFill>
                  <a:schemeClr val="tx1"/>
                </a:solidFill>
              </a:rPr>
              <a:t>”</a:t>
            </a:r>
          </a:p>
          <a:p>
            <a:endParaRPr lang="en-IE" sz="700" i="1" dirty="0" smtClean="0">
              <a:solidFill>
                <a:schemeClr val="tx1"/>
              </a:solidFill>
            </a:endParaRPr>
          </a:p>
          <a:p>
            <a:r>
              <a:rPr lang="en-IE" dirty="0">
                <a:solidFill>
                  <a:schemeClr val="tx1"/>
                </a:solidFill>
              </a:rPr>
              <a:t>“</a:t>
            </a:r>
            <a:r>
              <a:rPr lang="en-IE" i="1" dirty="0">
                <a:solidFill>
                  <a:schemeClr val="tx1"/>
                </a:solidFill>
              </a:rPr>
              <a:t>Attending weekly Mass and the choir  - great joy in singing</a:t>
            </a:r>
            <a:r>
              <a:rPr lang="en-IE" i="1" dirty="0" smtClean="0">
                <a:solidFill>
                  <a:schemeClr val="tx1"/>
                </a:solidFill>
              </a:rPr>
              <a:t>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37340" y="4539813"/>
            <a:ext cx="3124200" cy="175559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“The sheer joy of being in God’s presence in the stillness of the Church and his presence everyday as I go about my life”</a:t>
            </a: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343144" y="4556590"/>
            <a:ext cx="2488651" cy="135208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“People don’t connect with something because it doesn’t relate to their lives”</a:t>
            </a: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4" y="1779005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“Nothing </a:t>
            </a:r>
            <a:r>
              <a:rPr lang="en-IE" i="1" dirty="0">
                <a:solidFill>
                  <a:schemeClr val="tx1"/>
                </a:solidFill>
              </a:rPr>
              <a:t>encourages </a:t>
            </a:r>
            <a:r>
              <a:rPr lang="en-IE" i="1" dirty="0" smtClean="0">
                <a:solidFill>
                  <a:schemeClr val="tx1"/>
                </a:solidFill>
              </a:rPr>
              <a:t>me, </a:t>
            </a:r>
            <a:r>
              <a:rPr lang="en-IE" i="1" dirty="0">
                <a:solidFill>
                  <a:schemeClr val="tx1"/>
                </a:solidFill>
              </a:rPr>
              <a:t>no sense of occasion </a:t>
            </a:r>
            <a:r>
              <a:rPr lang="en-IE" i="1" dirty="0" smtClean="0">
                <a:solidFill>
                  <a:schemeClr val="tx1"/>
                </a:solidFill>
              </a:rPr>
              <a:t>anymore, </a:t>
            </a:r>
            <a:r>
              <a:rPr lang="en-IE" i="1" dirty="0">
                <a:solidFill>
                  <a:schemeClr val="tx1"/>
                </a:solidFill>
              </a:rPr>
              <a:t>no feeling of joy or enlightenment after Sunday Mass”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554366" y="1577340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“Little or no understanding of issues for ordinary people” (homilies)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“A revamp of communicating the message of the gospel of Jesus Christ”</a:t>
            </a:r>
          </a:p>
        </p:txBody>
      </p:sp>
    </p:spTree>
    <p:extLst>
      <p:ext uri="{BB962C8B-B14F-4D97-AF65-F5344CB8AC3E}">
        <p14:creationId xmlns:p14="http://schemas.microsoft.com/office/powerpoint/2010/main" val="11984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6200"/>
            <a:ext cx="622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40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 – Ministry Roles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-191579" y="5188239"/>
            <a:ext cx="23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Education &amp; training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10270" y="456115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Active roles for children </a:t>
            </a:r>
            <a:r>
              <a:rPr lang="en-IE" sz="2400" b="1" dirty="0"/>
              <a:t>and young people</a:t>
            </a:r>
          </a:p>
        </p:txBody>
      </p:sp>
      <p:sp>
        <p:nvSpPr>
          <p:cNvPr id="9" name="TextBox 8"/>
          <p:cNvSpPr txBox="1"/>
          <p:nvPr/>
        </p:nvSpPr>
        <p:spPr>
          <a:xfrm rot="21314150">
            <a:off x="4420473" y="5504860"/>
            <a:ext cx="212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Empowerment of Laity</a:t>
            </a:r>
            <a:endParaRPr lang="en-IE" sz="2400" b="1" dirty="0"/>
          </a:p>
        </p:txBody>
      </p:sp>
      <p:sp>
        <p:nvSpPr>
          <p:cNvPr id="10" name="TextBox 9"/>
          <p:cNvSpPr txBox="1"/>
          <p:nvPr/>
        </p:nvSpPr>
        <p:spPr>
          <a:xfrm rot="775629">
            <a:off x="6839236" y="604824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Time Poverty</a:t>
            </a:r>
            <a:endParaRPr lang="en-IE" sz="2400" b="1" dirty="0"/>
          </a:p>
        </p:txBody>
      </p:sp>
      <p:sp>
        <p:nvSpPr>
          <p:cNvPr id="12" name="TextBox 11"/>
          <p:cNvSpPr txBox="1"/>
          <p:nvPr/>
        </p:nvSpPr>
        <p:spPr>
          <a:xfrm rot="271132">
            <a:off x="469528" y="620781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Clear roles</a:t>
            </a:r>
            <a:endParaRPr lang="en-IE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67971" y="586357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Voluntary options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 rot="443980">
            <a:off x="1989250" y="495052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Invitation to participate</a:t>
            </a:r>
            <a:endParaRPr lang="en-IE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914400"/>
            <a:ext cx="5105400" cy="374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3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105400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83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1,604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028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161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4629" y="6437323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74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2496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13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 – Ministry Roles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090" y="1781233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Ministry Roles?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1461" y="2457271"/>
            <a:ext cx="809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The inclusion of young people and lay involvement are the highest ranking concerns in this theme.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Particularly evident in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  <a:r>
              <a:rPr lang="en-IE" sz="2400" dirty="0" smtClean="0"/>
              <a:t>, and also among</a:t>
            </a:r>
            <a:r>
              <a:rPr lang="en-IE" sz="2400" b="1" dirty="0" smtClean="0">
                <a:solidFill>
                  <a:srgbClr val="C00000"/>
                </a:solidFill>
              </a:rPr>
              <a:t> teenagers </a:t>
            </a:r>
            <a:r>
              <a:rPr lang="en-IE" sz="2400" dirty="0" smtClean="0"/>
              <a:t>and </a:t>
            </a:r>
            <a:r>
              <a:rPr lang="en-IE" sz="2400" b="1" dirty="0" smtClean="0">
                <a:solidFill>
                  <a:srgbClr val="C00000"/>
                </a:solidFill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21800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Theme 6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 – Ministry Roles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39073" y="1566446"/>
            <a:ext cx="3273388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want to see a vibrant church to continue for the generations to come – the depleted clergy cannot cope without help from the laity”.</a:t>
            </a: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28689" y="4550488"/>
            <a:ext cx="3330550" cy="190512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“Practical </a:t>
            </a:r>
            <a:r>
              <a:rPr lang="en-IE" i="1" dirty="0" smtClean="0">
                <a:solidFill>
                  <a:schemeClr val="tx1"/>
                </a:solidFill>
              </a:rPr>
              <a:t>training </a:t>
            </a:r>
            <a:r>
              <a:rPr lang="en-IE" i="1" dirty="0">
                <a:solidFill>
                  <a:schemeClr val="tx1"/>
                </a:solidFill>
              </a:rPr>
              <a:t>p</a:t>
            </a:r>
            <a:r>
              <a:rPr lang="en-IE" i="1" dirty="0" smtClean="0">
                <a:solidFill>
                  <a:schemeClr val="tx1"/>
                </a:solidFill>
              </a:rPr>
              <a:t>rogrammes </a:t>
            </a:r>
            <a:r>
              <a:rPr lang="en-IE" i="1" dirty="0">
                <a:solidFill>
                  <a:schemeClr val="tx1"/>
                </a:solidFill>
              </a:rPr>
              <a:t>to ensure that </a:t>
            </a:r>
            <a:r>
              <a:rPr lang="en-IE" i="1" dirty="0" smtClean="0">
                <a:solidFill>
                  <a:schemeClr val="tx1"/>
                </a:solidFill>
              </a:rPr>
              <a:t>clergy </a:t>
            </a:r>
            <a:r>
              <a:rPr lang="en-IE" i="1" dirty="0">
                <a:solidFill>
                  <a:schemeClr val="tx1"/>
                </a:solidFill>
              </a:rPr>
              <a:t>and laity are </a:t>
            </a:r>
            <a:r>
              <a:rPr lang="en-IE" i="1" dirty="0" smtClean="0">
                <a:solidFill>
                  <a:schemeClr val="tx1"/>
                </a:solidFill>
              </a:rPr>
              <a:t>properly </a:t>
            </a:r>
            <a:r>
              <a:rPr lang="en-IE" i="1" dirty="0">
                <a:solidFill>
                  <a:schemeClr val="tx1"/>
                </a:solidFill>
              </a:rPr>
              <a:t>prepared.  </a:t>
            </a:r>
            <a:r>
              <a:rPr lang="en-IE" i="1" dirty="0" smtClean="0">
                <a:solidFill>
                  <a:schemeClr val="tx1"/>
                </a:solidFill>
              </a:rPr>
              <a:t>Ongoing </a:t>
            </a:r>
            <a:r>
              <a:rPr lang="en-IE" i="1" dirty="0">
                <a:solidFill>
                  <a:schemeClr val="tx1"/>
                </a:solidFill>
              </a:rPr>
              <a:t>supervisory systems to ensure accountability and professional practice.”</a:t>
            </a: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215045" y="4541464"/>
            <a:ext cx="2621556" cy="1468191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“Good sound parish organisation – priests, pastoral councils, Eucharistic ministers </a:t>
            </a:r>
            <a:r>
              <a:rPr lang="en-IE" i="1" dirty="0" smtClean="0">
                <a:solidFill>
                  <a:schemeClr val="tx1"/>
                </a:solidFill>
              </a:rPr>
              <a:t>etc.”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5" y="1762304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“Consider what members of the laity can bring to the Church both in liturgy and the wider life of the Church”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554365" y="1577340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“Not active – never been asked</a:t>
            </a:r>
            <a:r>
              <a:rPr lang="en-IE" i="1" dirty="0" smtClean="0">
                <a:solidFill>
                  <a:schemeClr val="tx1"/>
                </a:solidFill>
              </a:rPr>
              <a:t>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“Involve younger people where possible – give them responsibility”</a:t>
            </a:r>
          </a:p>
        </p:txBody>
      </p:sp>
    </p:spTree>
    <p:extLst>
      <p:ext uri="{BB962C8B-B14F-4D97-AF65-F5344CB8AC3E}">
        <p14:creationId xmlns:p14="http://schemas.microsoft.com/office/powerpoint/2010/main" val="38748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6834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7 - New Models of Pastoral Leadership</a:t>
            </a:r>
            <a:r>
              <a:rPr lang="en-IE" sz="2000" b="1" dirty="0" smtClean="0">
                <a:solidFill>
                  <a:schemeClr val="accent3">
                    <a:lumMod val="50000"/>
                  </a:schemeClr>
                </a:solidFill>
              </a:rPr>
              <a:t>; facing the new reality</a:t>
            </a:r>
            <a:endParaRPr lang="en-IE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-45138" y="5372905"/>
            <a:ext cx="23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Role of laity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 rot="714020">
            <a:off x="2151106" y="52017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Role of women</a:t>
            </a:r>
            <a:endParaRPr lang="en-IE" sz="2400" b="1" dirty="0"/>
          </a:p>
        </p:txBody>
      </p:sp>
      <p:sp>
        <p:nvSpPr>
          <p:cNvPr id="9" name="TextBox 8"/>
          <p:cNvSpPr txBox="1"/>
          <p:nvPr/>
        </p:nvSpPr>
        <p:spPr>
          <a:xfrm rot="875961">
            <a:off x="4071940" y="591019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Spiritual leadership</a:t>
            </a:r>
            <a:endParaRPr lang="en-IE" sz="2400" b="1" dirty="0"/>
          </a:p>
        </p:txBody>
      </p:sp>
      <p:sp>
        <p:nvSpPr>
          <p:cNvPr id="10" name="TextBox 9"/>
          <p:cNvSpPr txBox="1"/>
          <p:nvPr/>
        </p:nvSpPr>
        <p:spPr>
          <a:xfrm rot="21281975">
            <a:off x="5715393" y="549521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Role of clergy</a:t>
            </a:r>
            <a:endParaRPr lang="en-IE" sz="2400" b="1" dirty="0"/>
          </a:p>
        </p:txBody>
      </p:sp>
      <p:sp>
        <p:nvSpPr>
          <p:cNvPr id="11" name="TextBox 10"/>
          <p:cNvSpPr txBox="1"/>
          <p:nvPr/>
        </p:nvSpPr>
        <p:spPr>
          <a:xfrm rot="21075000">
            <a:off x="6753195" y="6094863"/>
            <a:ext cx="24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Communications</a:t>
            </a:r>
            <a:endParaRPr lang="en-IE" sz="2400" b="1" dirty="0"/>
          </a:p>
        </p:txBody>
      </p:sp>
      <p:sp>
        <p:nvSpPr>
          <p:cNvPr id="12" name="TextBox 11"/>
          <p:cNvSpPr txBox="1"/>
          <p:nvPr/>
        </p:nvSpPr>
        <p:spPr>
          <a:xfrm rot="271132">
            <a:off x="-83419" y="633286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Vocations</a:t>
            </a:r>
            <a:endParaRPr lang="en-IE" sz="2400" b="1" dirty="0"/>
          </a:p>
        </p:txBody>
      </p:sp>
      <p:sp>
        <p:nvSpPr>
          <p:cNvPr id="13" name="TextBox 12"/>
          <p:cNvSpPr txBox="1"/>
          <p:nvPr/>
        </p:nvSpPr>
        <p:spPr>
          <a:xfrm rot="20840291">
            <a:off x="2151232" y="62422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Governance</a:t>
            </a:r>
            <a:endParaRPr lang="en-IE" sz="2400" b="1" dirty="0"/>
          </a:p>
        </p:txBody>
      </p:sp>
      <p:sp>
        <p:nvSpPr>
          <p:cNvPr id="14" name="TextBox 13"/>
          <p:cNvSpPr txBox="1"/>
          <p:nvPr/>
        </p:nvSpPr>
        <p:spPr>
          <a:xfrm rot="1129756">
            <a:off x="6964812" y="4987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Finance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 rot="21281975">
            <a:off x="4345785" y="498969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Accountability</a:t>
            </a:r>
            <a:endParaRPr lang="en-IE" sz="2400" b="1" dirty="0"/>
          </a:p>
        </p:txBody>
      </p:sp>
      <p:pic>
        <p:nvPicPr>
          <p:cNvPr id="2056" name="Picture 8" descr="http://www.cathyfamily.com/content/Blogs/Post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19797"/>
            <a:ext cx="4800600" cy="3299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21281975">
            <a:off x="794405" y="5774879"/>
            <a:ext cx="279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Shortage of clergy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0988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105400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281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954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27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9862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15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1872" y="6457890"/>
            <a:ext cx="137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1 – Care of the Earth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914400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Care of the Earth?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1910" y="1534061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Groups that spoke about this theme were</a:t>
            </a:r>
            <a:r>
              <a:rPr lang="en-IE" sz="2400" b="1" dirty="0" smtClean="0">
                <a:solidFill>
                  <a:srgbClr val="C00000"/>
                </a:solidFill>
              </a:rPr>
              <a:t> parishes</a:t>
            </a:r>
            <a:r>
              <a:rPr lang="en-IE" sz="2400" dirty="0" smtClean="0"/>
              <a:t>, </a:t>
            </a:r>
            <a:r>
              <a:rPr lang="en-IE" sz="2400" b="1" dirty="0" smtClean="0">
                <a:solidFill>
                  <a:srgbClr val="C00000"/>
                </a:solidFill>
              </a:rPr>
              <a:t>children</a:t>
            </a:r>
            <a:r>
              <a:rPr lang="en-IE" sz="2400" dirty="0" smtClean="0"/>
              <a:t>, </a:t>
            </a:r>
            <a:r>
              <a:rPr lang="en-IE" sz="2400" b="1" dirty="0" smtClean="0">
                <a:solidFill>
                  <a:srgbClr val="C00000"/>
                </a:solidFill>
              </a:rPr>
              <a:t>teenagers</a:t>
            </a:r>
            <a:r>
              <a:rPr lang="en-IE" sz="2400" dirty="0" smtClean="0"/>
              <a:t>, </a:t>
            </a:r>
            <a:r>
              <a:rPr lang="en-IE" sz="2400" b="1" dirty="0" smtClean="0">
                <a:solidFill>
                  <a:srgbClr val="C00000"/>
                </a:solidFill>
              </a:rPr>
              <a:t>third level</a:t>
            </a:r>
            <a:r>
              <a:rPr lang="en-IE" sz="2400" dirty="0" smtClean="0"/>
              <a:t>, and </a:t>
            </a:r>
            <a:r>
              <a:rPr lang="en-IE" sz="2400" b="1" dirty="0" smtClean="0">
                <a:solidFill>
                  <a:srgbClr val="C00000"/>
                </a:solidFill>
              </a:rPr>
              <a:t>religious groups</a:t>
            </a:r>
            <a:r>
              <a:rPr lang="en-IE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/>
              <a:t>Nature and animals </a:t>
            </a:r>
            <a:r>
              <a:rPr lang="en-IE" sz="2400" dirty="0"/>
              <a:t>were named very often as a source of finding truth, love, joy, hope – finding God’s love.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err="1" smtClean="0"/>
              <a:t>Laudato</a:t>
            </a:r>
            <a:r>
              <a:rPr lang="en-IE" sz="2400" dirty="0" smtClean="0"/>
              <a:t> </a:t>
            </a:r>
            <a:r>
              <a:rPr lang="en-IE" sz="2400" dirty="0" err="1" smtClean="0"/>
              <a:t>si</a:t>
            </a:r>
            <a:r>
              <a:rPr lang="en-IE" sz="2400" dirty="0" smtClean="0"/>
              <a:t>’, </a:t>
            </a:r>
            <a:r>
              <a:rPr lang="en-IE" sz="2400" dirty="0"/>
              <a:t>Pope Francis’ encyclical invites all of us to contemplate creation to </a:t>
            </a:r>
            <a:r>
              <a:rPr lang="en-US" sz="2400" dirty="0"/>
              <a:t>“discover in each thing a teaching which God wishes to hand on to us”  (</a:t>
            </a:r>
            <a:r>
              <a:rPr lang="en-US" sz="2400" i="1" dirty="0" err="1"/>
              <a:t>Laudato</a:t>
            </a:r>
            <a:r>
              <a:rPr lang="en-US" sz="2400" i="1" dirty="0"/>
              <a:t> </a:t>
            </a:r>
            <a:r>
              <a:rPr lang="en-US" sz="2400" i="1" dirty="0" err="1"/>
              <a:t>si</a:t>
            </a:r>
            <a:r>
              <a:rPr lang="en-US" sz="2400" dirty="0"/>
              <a:t>, 85)</a:t>
            </a: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105400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895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2,451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028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265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4577" y="6437323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170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2496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19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 - New Models of </a:t>
            </a:r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astoral Leadership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090" y="1609962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Leadership?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1461" y="2286000"/>
            <a:ext cx="8093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The need for new, skilled leadership models was particularly evident in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  <a:r>
              <a:rPr lang="en-IE" sz="2400" dirty="0" smtClean="0"/>
              <a:t> and </a:t>
            </a:r>
            <a:r>
              <a:rPr lang="en-IE" sz="2400" b="1" dirty="0">
                <a:solidFill>
                  <a:srgbClr val="C00000"/>
                </a:solidFill>
              </a:rPr>
              <a:t>third level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 smtClean="0"/>
              <a:t>Personal skills</a:t>
            </a:r>
            <a:r>
              <a:rPr lang="en-IE" sz="2400" dirty="0" smtClean="0"/>
              <a:t> of pastoral leaders, the </a:t>
            </a:r>
            <a:r>
              <a:rPr lang="en-IE" sz="2400" u="sng" dirty="0" smtClean="0"/>
              <a:t>shortage of vocations</a:t>
            </a:r>
            <a:r>
              <a:rPr lang="en-IE" sz="2400" dirty="0" smtClean="0"/>
              <a:t>, </a:t>
            </a:r>
            <a:r>
              <a:rPr lang="en-IE" sz="2400" u="sng" dirty="0" smtClean="0"/>
              <a:t>married clergy</a:t>
            </a:r>
            <a:r>
              <a:rPr lang="en-IE" sz="2400" dirty="0" smtClean="0"/>
              <a:t> and the </a:t>
            </a:r>
            <a:r>
              <a:rPr lang="en-IE" sz="2400" u="sng" dirty="0" smtClean="0"/>
              <a:t>role of women in leadership</a:t>
            </a:r>
            <a:r>
              <a:rPr lang="en-IE" sz="2400" dirty="0" smtClean="0"/>
              <a:t> are the highest ranking issues under the theme of leadership.</a:t>
            </a:r>
          </a:p>
        </p:txBody>
      </p:sp>
    </p:spTree>
    <p:extLst>
      <p:ext uri="{BB962C8B-B14F-4D97-AF65-F5344CB8AC3E}">
        <p14:creationId xmlns:p14="http://schemas.microsoft.com/office/powerpoint/2010/main" val="27396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7 - New </a:t>
            </a:r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Models of Pastoral Leadership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39073" y="1566446"/>
            <a:ext cx="3273388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“More involvement of the lay leaders of the Church in its daily running” </a:t>
            </a:r>
            <a:endParaRPr lang="en-IE" i="1" dirty="0" smtClean="0">
              <a:solidFill>
                <a:schemeClr val="tx1"/>
              </a:solidFill>
            </a:endParaRPr>
          </a:p>
          <a:p>
            <a:endParaRPr lang="en-IE" sz="1200" i="1" dirty="0" smtClean="0">
              <a:solidFill>
                <a:schemeClr val="tx1"/>
              </a:solidFill>
            </a:endParaRPr>
          </a:p>
          <a:p>
            <a:r>
              <a:rPr lang="en-IE" i="1" dirty="0">
                <a:solidFill>
                  <a:schemeClr val="tx1"/>
                </a:solidFill>
              </a:rPr>
              <a:t>“Meaningful roles with </a:t>
            </a:r>
            <a:r>
              <a:rPr lang="en-IE" i="1" dirty="0" smtClean="0">
                <a:solidFill>
                  <a:schemeClr val="tx1"/>
                </a:solidFill>
              </a:rPr>
              <a:t>responsibility, </a:t>
            </a:r>
            <a:r>
              <a:rPr lang="en-IE" i="1" dirty="0">
                <a:solidFill>
                  <a:schemeClr val="tx1"/>
                </a:solidFill>
              </a:rPr>
              <a:t>not lip service</a:t>
            </a:r>
            <a:r>
              <a:rPr lang="en-IE" i="1" dirty="0" smtClean="0">
                <a:solidFill>
                  <a:schemeClr val="tx1"/>
                </a:solidFill>
              </a:rPr>
              <a:t>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37340" y="4539813"/>
            <a:ext cx="3124200" cy="175559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would like to see the shortage of priests addressed with positive action rather than an expression of impending doom”</a:t>
            </a: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215045" y="4541464"/>
            <a:ext cx="2621556" cy="1468191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“Women have been carrying the Church for many generations without formal recognition or thanks”</a:t>
            </a: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5" y="1762304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“With the absence of any kind of pastoral group in the community how can we prepare for a future without a </a:t>
            </a:r>
            <a:r>
              <a:rPr lang="en-IE" i="1" dirty="0" smtClean="0">
                <a:solidFill>
                  <a:schemeClr val="tx1"/>
                </a:solidFill>
              </a:rPr>
              <a:t>priest?”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554366" y="1577340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“Often priests’ role is taken for granted”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E" i="1" dirty="0" smtClean="0">
                <a:solidFill>
                  <a:prstClr val="black"/>
                </a:solidFill>
              </a:rPr>
              <a:t>“The </a:t>
            </a:r>
            <a:r>
              <a:rPr lang="en-IE" i="1" dirty="0">
                <a:solidFill>
                  <a:prstClr val="black"/>
                </a:solidFill>
              </a:rPr>
              <a:t>question of parish finances need to be reviewed and discussed”</a:t>
            </a:r>
          </a:p>
        </p:txBody>
      </p:sp>
    </p:spTree>
    <p:extLst>
      <p:ext uri="{BB962C8B-B14F-4D97-AF65-F5344CB8AC3E}">
        <p14:creationId xmlns:p14="http://schemas.microsoft.com/office/powerpoint/2010/main" val="39312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20574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189"/>
            <a:ext cx="6964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8 - Pastoral Care </a:t>
            </a:r>
          </a:p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of the Family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210"/>
            <a:ext cx="9144000" cy="2975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320787">
            <a:off x="-48191" y="4966017"/>
            <a:ext cx="276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Role of parents /</a:t>
            </a:r>
          </a:p>
          <a:p>
            <a:pPr algn="ctr"/>
            <a:r>
              <a:rPr lang="en-IE" sz="2400" b="1" dirty="0" smtClean="0"/>
              <a:t>guardians in passing on the faith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 rot="714020">
            <a:off x="2760706" y="501100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Caring for children</a:t>
            </a:r>
            <a:endParaRPr lang="en-IE" sz="2400" b="1" dirty="0"/>
          </a:p>
        </p:txBody>
      </p:sp>
      <p:sp>
        <p:nvSpPr>
          <p:cNvPr id="9" name="TextBox 8"/>
          <p:cNvSpPr txBox="1"/>
          <p:nvPr/>
        </p:nvSpPr>
        <p:spPr>
          <a:xfrm rot="373884">
            <a:off x="5067772" y="590799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2</a:t>
            </a:r>
            <a:r>
              <a:rPr lang="en-IE" sz="2400" b="1" baseline="30000" dirty="0" smtClean="0"/>
              <a:t>nd</a:t>
            </a:r>
            <a:r>
              <a:rPr lang="en-IE" sz="2400" b="1" dirty="0" smtClean="0"/>
              <a:t> relationships</a:t>
            </a:r>
            <a:endParaRPr lang="en-IE" sz="2400" b="1" dirty="0"/>
          </a:p>
        </p:txBody>
      </p:sp>
      <p:sp>
        <p:nvSpPr>
          <p:cNvPr id="10" name="TextBox 9"/>
          <p:cNvSpPr txBox="1"/>
          <p:nvPr/>
        </p:nvSpPr>
        <p:spPr>
          <a:xfrm rot="21281975">
            <a:off x="5050859" y="501100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Caring for elderly/sick</a:t>
            </a:r>
            <a:endParaRPr lang="en-IE" sz="2400" b="1" dirty="0"/>
          </a:p>
        </p:txBody>
      </p:sp>
      <p:sp>
        <p:nvSpPr>
          <p:cNvPr id="11" name="TextBox 10"/>
          <p:cNvSpPr txBox="1"/>
          <p:nvPr/>
        </p:nvSpPr>
        <p:spPr>
          <a:xfrm rot="21075000">
            <a:off x="6990974" y="549634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Gay marriage, equality for gay people</a:t>
            </a:r>
            <a:endParaRPr lang="en-IE" sz="2400" b="1" dirty="0"/>
          </a:p>
        </p:txBody>
      </p:sp>
      <p:sp>
        <p:nvSpPr>
          <p:cNvPr id="12" name="TextBox 11"/>
          <p:cNvSpPr txBox="1"/>
          <p:nvPr/>
        </p:nvSpPr>
        <p:spPr>
          <a:xfrm rot="271132">
            <a:off x="1364287" y="598112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Family relationships</a:t>
            </a:r>
            <a:endParaRPr lang="en-IE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598112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Separation / Divorce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4837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336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0090" y="1640502"/>
            <a:ext cx="913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Family?</a:t>
            </a:r>
            <a:endParaRPr lang="en-IE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0090" y="45470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5526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5643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5681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49374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183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4998365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83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2,225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8785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170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2229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89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5829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13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8 - Pastoral Care of the Family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091" y="2316540"/>
            <a:ext cx="8200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Family is the single highest ranking topic across all the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Mentioned across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  <a:r>
              <a:rPr lang="en-IE" sz="2400" dirty="0" smtClean="0"/>
              <a:t> and </a:t>
            </a:r>
            <a:r>
              <a:rPr lang="en-IE" sz="2400" b="1" dirty="0" smtClean="0">
                <a:solidFill>
                  <a:schemeClr val="accent2"/>
                </a:solidFill>
              </a:rPr>
              <a:t>all </a:t>
            </a:r>
            <a:r>
              <a:rPr lang="en-IE" sz="2400" b="1" dirty="0" smtClean="0">
                <a:solidFill>
                  <a:srgbClr val="C00000"/>
                </a:solidFill>
              </a:rPr>
              <a:t>other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Particularly </a:t>
            </a:r>
            <a:r>
              <a:rPr lang="en-IE" sz="2400" dirty="0"/>
              <a:t>evident in </a:t>
            </a:r>
            <a:r>
              <a:rPr lang="en-IE" sz="2400" b="1" dirty="0">
                <a:solidFill>
                  <a:srgbClr val="C00000"/>
                </a:solidFill>
              </a:rPr>
              <a:t>primary, secondary and third level groups</a:t>
            </a:r>
          </a:p>
        </p:txBody>
      </p:sp>
    </p:spTree>
    <p:extLst>
      <p:ext uri="{BB962C8B-B14F-4D97-AF65-F5344CB8AC3E}">
        <p14:creationId xmlns:p14="http://schemas.microsoft.com/office/powerpoint/2010/main" val="9373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8 - Pastoral Care of the Family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73364" y="1566446"/>
            <a:ext cx="3273388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ysClr val="windowText" lastClr="000000"/>
                </a:solidFill>
              </a:rPr>
              <a:t>“As a parent of young children faith is important to me.  I want to hand that faith on to my children.  By bringing them to the local Church I can instil faith/beliefs in their life.”</a:t>
            </a:r>
            <a:endParaRPr lang="en-IE" i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37340" y="4539813"/>
            <a:ext cx="3124200" cy="175559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ysClr val="windowText" lastClr="000000"/>
                </a:solidFill>
              </a:rPr>
              <a:t>“In my own home and family I have the love and respect of my own family – they are all good citizens even though they are not all good church goers.”</a:t>
            </a:r>
            <a:endParaRPr lang="en-IE" i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335522" y="4529751"/>
            <a:ext cx="2488651" cy="135208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ysClr val="windowText" lastClr="000000"/>
                </a:solidFill>
              </a:rPr>
              <a:t>“</a:t>
            </a:r>
            <a:r>
              <a:rPr lang="en-IE" i="1" dirty="0" smtClean="0">
                <a:solidFill>
                  <a:sysClr val="windowText" lastClr="000000"/>
                </a:solidFill>
              </a:rPr>
              <a:t>Family and especially divorced and the way the Church doesn't welcome them”</a:t>
            </a:r>
            <a:endParaRPr lang="en-IE" i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5" y="1762304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solidFill>
                  <a:schemeClr val="tx1"/>
                </a:solidFill>
              </a:rPr>
              <a:t>“Why is the official Church not showing the love it preaches about especially towards gay people who have suffered so much?” 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554366" y="1577340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ysClr val="windowText" lastClr="000000"/>
                </a:solidFill>
              </a:rPr>
              <a:t>“Ways to make the Church more </a:t>
            </a:r>
            <a:r>
              <a:rPr lang="en-IE" i="1" dirty="0" smtClean="0">
                <a:solidFill>
                  <a:sysClr val="windowText" lastClr="000000"/>
                </a:solidFill>
              </a:rPr>
              <a:t>a </a:t>
            </a:r>
            <a:r>
              <a:rPr lang="en-IE" i="1" dirty="0">
                <a:solidFill>
                  <a:sysClr val="windowText" lastClr="000000"/>
                </a:solidFill>
              </a:rPr>
              <a:t>part of family life”.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solidFill>
                  <a:sysClr val="windowText" lastClr="000000"/>
                </a:solidFill>
              </a:rPr>
              <a:t>“Provide help and support for children of separated and divorced families”</a:t>
            </a:r>
            <a:endParaRPr lang="en-IE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27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9 – Social Justice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51992" y="5107408"/>
            <a:ext cx="23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People on the margins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59073" y="5367924"/>
            <a:ext cx="236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Voiceless-ness of people on the margins</a:t>
            </a:r>
            <a:endParaRPr lang="en-IE" sz="2400" b="1" dirty="0"/>
          </a:p>
        </p:txBody>
      </p:sp>
      <p:sp>
        <p:nvSpPr>
          <p:cNvPr id="16" name="TextBox 15"/>
          <p:cNvSpPr txBox="1"/>
          <p:nvPr/>
        </p:nvSpPr>
        <p:spPr>
          <a:xfrm rot="411360">
            <a:off x="6281653" y="5292073"/>
            <a:ext cx="187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Social Justice</a:t>
            </a:r>
            <a:endParaRPr lang="en-IE" sz="2400" b="1" dirty="0"/>
          </a:p>
        </p:txBody>
      </p:sp>
      <p:pic>
        <p:nvPicPr>
          <p:cNvPr id="3074" name="Picture 2" descr="http://bumbumbum.me/wp-content/uploads/2010/04/brunocatalano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66" y="1219200"/>
            <a:ext cx="4058668" cy="39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80256">
            <a:off x="-427634" y="6090793"/>
            <a:ext cx="23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Poverty</a:t>
            </a:r>
            <a:endParaRPr lang="en-IE" sz="2400" b="1" dirty="0"/>
          </a:p>
        </p:txBody>
      </p:sp>
      <p:sp>
        <p:nvSpPr>
          <p:cNvPr id="19" name="TextBox 18"/>
          <p:cNvSpPr txBox="1"/>
          <p:nvPr/>
        </p:nvSpPr>
        <p:spPr>
          <a:xfrm rot="21307224">
            <a:off x="929865" y="6215770"/>
            <a:ext cx="23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Safety</a:t>
            </a:r>
            <a:endParaRPr lang="en-IE" sz="2400" b="1" dirty="0"/>
          </a:p>
        </p:txBody>
      </p:sp>
      <p:sp>
        <p:nvSpPr>
          <p:cNvPr id="20" name="TextBox 19"/>
          <p:cNvSpPr txBox="1"/>
          <p:nvPr/>
        </p:nvSpPr>
        <p:spPr>
          <a:xfrm rot="180256">
            <a:off x="6682875" y="5887902"/>
            <a:ext cx="23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Wellbeing</a:t>
            </a:r>
            <a:endParaRPr lang="en-IE" sz="2400" b="1" dirty="0"/>
          </a:p>
        </p:txBody>
      </p:sp>
      <p:sp>
        <p:nvSpPr>
          <p:cNvPr id="21" name="TextBox 20"/>
          <p:cNvSpPr txBox="1"/>
          <p:nvPr/>
        </p:nvSpPr>
        <p:spPr>
          <a:xfrm rot="507764">
            <a:off x="4637343" y="6267215"/>
            <a:ext cx="324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Outward migration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3924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105400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248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954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37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9862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14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1872" y="6457890"/>
            <a:ext cx="137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9 – Social Justice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145619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Social Justice?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1910" y="176528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 smtClean="0"/>
              <a:t>Social Justice for People on the margins</a:t>
            </a:r>
            <a:r>
              <a:rPr lang="en-IE" sz="2400" dirty="0" smtClean="0"/>
              <a:t> was discussed across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  <a:r>
              <a:rPr lang="en-IE" sz="2400" dirty="0" smtClean="0"/>
              <a:t>, by </a:t>
            </a:r>
            <a:r>
              <a:rPr lang="en-IE" sz="2400" b="1" dirty="0" smtClean="0">
                <a:solidFill>
                  <a:srgbClr val="C00000"/>
                </a:solidFill>
              </a:rPr>
              <a:t>young people</a:t>
            </a:r>
            <a:r>
              <a:rPr lang="en-IE" sz="2400" dirty="0" smtClean="0"/>
              <a:t> (teenagers, Lourdes) and groups such as </a:t>
            </a:r>
            <a:r>
              <a:rPr lang="en-IE" sz="2400" b="1" dirty="0" smtClean="0">
                <a:solidFill>
                  <a:srgbClr val="C00000"/>
                </a:solidFill>
              </a:rPr>
              <a:t>people with disabilities</a:t>
            </a:r>
            <a:r>
              <a:rPr lang="en-IE" sz="2400" dirty="0" smtClean="0"/>
              <a:t> and </a:t>
            </a:r>
            <a:r>
              <a:rPr lang="en-IE" sz="2400" b="1" dirty="0" smtClean="0">
                <a:solidFill>
                  <a:srgbClr val="C00000"/>
                </a:solidFill>
              </a:rPr>
              <a:t>religious groups</a:t>
            </a:r>
            <a:r>
              <a:rPr lang="en-IE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The </a:t>
            </a:r>
            <a:r>
              <a:rPr lang="en-IE" sz="2400" u="sng" dirty="0" smtClean="0"/>
              <a:t>voiceless-ness</a:t>
            </a:r>
            <a:r>
              <a:rPr lang="en-IE" sz="2400" dirty="0" smtClean="0"/>
              <a:t> of those on the margins was raised as a specific issue.</a:t>
            </a:r>
            <a:endParaRPr lang="en-IE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9 – </a:t>
            </a:r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ocial Justice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48178" y="1564108"/>
            <a:ext cx="3327204" cy="2253133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“The </a:t>
            </a:r>
            <a:r>
              <a:rPr lang="en-IE" i="1" dirty="0">
                <a:solidFill>
                  <a:schemeClr val="tx1"/>
                </a:solidFill>
              </a:rPr>
              <a:t>real-life concerns of the people </a:t>
            </a:r>
            <a:r>
              <a:rPr lang="en-IE" i="1" dirty="0" smtClean="0">
                <a:solidFill>
                  <a:schemeClr val="tx1"/>
                </a:solidFill>
              </a:rPr>
              <a:t>… poverty/austerity</a:t>
            </a:r>
            <a:r>
              <a:rPr lang="en-IE" i="1" dirty="0">
                <a:solidFill>
                  <a:schemeClr val="tx1"/>
                </a:solidFill>
              </a:rPr>
              <a:t>, sense of safety and wellbeing, outward migration of over half the population, housing </a:t>
            </a:r>
            <a:r>
              <a:rPr lang="en-IE" i="1" dirty="0" smtClean="0">
                <a:solidFill>
                  <a:schemeClr val="tx1"/>
                </a:solidFill>
              </a:rPr>
              <a:t>conditions …situation </a:t>
            </a:r>
            <a:r>
              <a:rPr lang="en-IE" i="1" dirty="0">
                <a:solidFill>
                  <a:schemeClr val="tx1"/>
                </a:solidFill>
              </a:rPr>
              <a:t>of children, </a:t>
            </a:r>
            <a:r>
              <a:rPr lang="en-IE" i="1" dirty="0" err="1" smtClean="0">
                <a:solidFill>
                  <a:schemeClr val="tx1"/>
                </a:solidFill>
              </a:rPr>
              <a:t>voicelessness</a:t>
            </a:r>
            <a:r>
              <a:rPr lang="en-IE" i="1" dirty="0" smtClean="0">
                <a:solidFill>
                  <a:schemeClr val="tx1"/>
                </a:solidFill>
              </a:rPr>
              <a:t> / powerlessness</a:t>
            </a:r>
            <a:r>
              <a:rPr lang="en-IE" i="1" dirty="0">
                <a:solidFill>
                  <a:schemeClr val="tx1"/>
                </a:solidFill>
              </a:rPr>
              <a:t>.”</a:t>
            </a: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37340" y="4539813"/>
            <a:ext cx="3124200" cy="175559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“Church </a:t>
            </a:r>
            <a:r>
              <a:rPr lang="en-IE" i="1" dirty="0">
                <a:solidFill>
                  <a:schemeClr val="tx1"/>
                </a:solidFill>
              </a:rPr>
              <a:t>of service – need for outreach; how can we be a Church who serves? </a:t>
            </a:r>
            <a:r>
              <a:rPr lang="en-IE" i="1" dirty="0" smtClean="0">
                <a:solidFill>
                  <a:schemeClr val="tx1"/>
                </a:solidFill>
              </a:rPr>
              <a:t>… Inclusion </a:t>
            </a:r>
            <a:r>
              <a:rPr lang="en-IE" i="1" dirty="0">
                <a:solidFill>
                  <a:schemeClr val="tx1"/>
                </a:solidFill>
              </a:rPr>
              <a:t>of the marginalised is not always reflected in what we are </a:t>
            </a:r>
            <a:r>
              <a:rPr lang="en-IE" i="1" dirty="0" smtClean="0">
                <a:solidFill>
                  <a:schemeClr val="tx1"/>
                </a:solidFill>
              </a:rPr>
              <a:t>doing”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215045" y="4541464"/>
            <a:ext cx="2621556" cy="1468191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“The Church </a:t>
            </a:r>
            <a:r>
              <a:rPr lang="en-IE" i="1" dirty="0">
                <a:solidFill>
                  <a:schemeClr val="tx1"/>
                </a:solidFill>
              </a:rPr>
              <a:t>is missing the point within the terrible tragedy of drugs and young people”</a:t>
            </a: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5" y="1762304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“The </a:t>
            </a:r>
            <a:r>
              <a:rPr lang="en-IE" i="1" dirty="0">
                <a:solidFill>
                  <a:schemeClr val="tx1"/>
                </a:solidFill>
              </a:rPr>
              <a:t>church has to be seen as an organisation that is there to help the poor and discouraged – it has to work hard to be socially inclusive”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554366" y="1577340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“A </a:t>
            </a:r>
            <a:r>
              <a:rPr lang="en-IE" i="1" dirty="0">
                <a:solidFill>
                  <a:schemeClr val="tx1"/>
                </a:solidFill>
              </a:rPr>
              <a:t>pro-active approach to new immigrants”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“How </a:t>
            </a:r>
            <a:r>
              <a:rPr lang="en-IE" i="1" dirty="0">
                <a:solidFill>
                  <a:schemeClr val="tx1"/>
                </a:solidFill>
              </a:rPr>
              <a:t>are we caring for the poor and marginalised – do we know who they are?”</a:t>
            </a:r>
          </a:p>
        </p:txBody>
      </p:sp>
    </p:spTree>
    <p:extLst>
      <p:ext uri="{BB962C8B-B14F-4D97-AF65-F5344CB8AC3E}">
        <p14:creationId xmlns:p14="http://schemas.microsoft.com/office/powerpoint/2010/main" val="37646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6200"/>
            <a:ext cx="6225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10 – Spirituality &amp; Ways of Praying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-45138" y="5129466"/>
            <a:ext cx="23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Meditation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07356" y="522245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Special moments</a:t>
            </a:r>
            <a:endParaRPr lang="en-IE" sz="2400" b="1" dirty="0"/>
          </a:p>
        </p:txBody>
      </p:sp>
      <p:sp>
        <p:nvSpPr>
          <p:cNvPr id="9" name="TextBox 8"/>
          <p:cNvSpPr txBox="1"/>
          <p:nvPr/>
        </p:nvSpPr>
        <p:spPr>
          <a:xfrm rot="21351451">
            <a:off x="6365353" y="4826793"/>
            <a:ext cx="212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Multi-denomination experience</a:t>
            </a:r>
            <a:endParaRPr lang="en-IE" sz="2400" b="1" dirty="0"/>
          </a:p>
        </p:txBody>
      </p:sp>
      <p:sp>
        <p:nvSpPr>
          <p:cNvPr id="10" name="TextBox 9"/>
          <p:cNvSpPr txBox="1"/>
          <p:nvPr/>
        </p:nvSpPr>
        <p:spPr>
          <a:xfrm rot="21190583">
            <a:off x="1772200" y="547847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Personal Prayer</a:t>
            </a:r>
            <a:endParaRPr lang="en-IE" sz="2400" b="1" dirty="0"/>
          </a:p>
        </p:txBody>
      </p:sp>
      <p:sp>
        <p:nvSpPr>
          <p:cNvPr id="12" name="TextBox 11"/>
          <p:cNvSpPr txBox="1"/>
          <p:nvPr/>
        </p:nvSpPr>
        <p:spPr>
          <a:xfrm rot="271132">
            <a:off x="469528" y="620781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Mindfulness</a:t>
            </a:r>
            <a:endParaRPr lang="en-IE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65897" y="615794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Adoration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 rot="443980">
            <a:off x="5583128" y="615016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Reflection</a:t>
            </a:r>
            <a:endParaRPr lang="en-IE" sz="2400" b="1" dirty="0"/>
          </a:p>
        </p:txBody>
      </p:sp>
      <p:pic>
        <p:nvPicPr>
          <p:cNvPr id="1026" name="Picture 2" descr="http://www.pressingsave.com/golfpro/wp-content/uploads/2013/02/Hands-Can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28" y="1470482"/>
            <a:ext cx="5822677" cy="3863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105400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398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954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52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9862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39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1872" y="6457890"/>
            <a:ext cx="137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4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" y="0"/>
            <a:ext cx="7014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10 – Spirituality </a:t>
            </a:r>
            <a:r>
              <a:rPr lang="en-IE" sz="2800" b="1" i="1" dirty="0" smtClean="0">
                <a:solidFill>
                  <a:schemeClr val="accent3">
                    <a:lumMod val="50000"/>
                  </a:schemeClr>
                </a:solidFill>
              </a:rPr>
              <a:t>&amp; ways of praying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090" y="1143000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Spirituality?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1762661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 smtClean="0"/>
              <a:t>Personal prayer</a:t>
            </a:r>
            <a:r>
              <a:rPr lang="en-IE" sz="2400" dirty="0" smtClean="0"/>
              <a:t> is the highest ranking topic in the Spirituality theme, noted particularly across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  <a:r>
              <a:rPr lang="en-IE" sz="2400" dirty="0" smtClean="0"/>
              <a:t> and groups such as the </a:t>
            </a:r>
            <a:r>
              <a:rPr lang="en-IE" sz="2400" b="1" dirty="0" smtClean="0">
                <a:solidFill>
                  <a:srgbClr val="C00000"/>
                </a:solidFill>
              </a:rPr>
              <a:t>Traveller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An appreciation of the value of </a:t>
            </a:r>
            <a:r>
              <a:rPr lang="en-IE" sz="2400" u="sng" dirty="0" smtClean="0"/>
              <a:t>meditation</a:t>
            </a:r>
            <a:r>
              <a:rPr lang="en-IE" sz="2400" dirty="0" smtClean="0"/>
              <a:t> featured strongly amongst </a:t>
            </a:r>
            <a:r>
              <a:rPr lang="en-IE" sz="2400" b="1" dirty="0" smtClean="0">
                <a:solidFill>
                  <a:srgbClr val="C00000"/>
                </a:solidFill>
              </a:rPr>
              <a:t>children</a:t>
            </a:r>
            <a:r>
              <a:rPr lang="en-IE" sz="2400" dirty="0" smtClean="0"/>
              <a:t>, the </a:t>
            </a:r>
            <a:r>
              <a:rPr lang="en-IE" sz="2400" b="1" dirty="0" smtClean="0">
                <a:solidFill>
                  <a:srgbClr val="C00000"/>
                </a:solidFill>
              </a:rPr>
              <a:t>healthcare sector </a:t>
            </a:r>
            <a:r>
              <a:rPr lang="en-IE" sz="2400" dirty="0" smtClean="0"/>
              <a:t>and </a:t>
            </a:r>
            <a:r>
              <a:rPr lang="en-IE" sz="2400" b="1" dirty="0" smtClean="0">
                <a:solidFill>
                  <a:srgbClr val="C00000"/>
                </a:solidFill>
              </a:rPr>
              <a:t>third level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 smtClean="0"/>
              <a:t>Adoration</a:t>
            </a:r>
            <a:r>
              <a:rPr lang="en-IE" sz="2400" dirty="0" smtClean="0"/>
              <a:t> was cited as a positive faith experience across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</a:p>
        </p:txBody>
      </p:sp>
    </p:spTree>
    <p:extLst>
      <p:ext uri="{BB962C8B-B14F-4D97-AF65-F5344CB8AC3E}">
        <p14:creationId xmlns:p14="http://schemas.microsoft.com/office/powerpoint/2010/main" val="761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1 - Care of the Earth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450880" y="4444393"/>
            <a:ext cx="3273388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“Living </a:t>
            </a:r>
            <a:r>
              <a:rPr lang="en-US" i="1" dirty="0">
                <a:solidFill>
                  <a:schemeClr val="tx1"/>
                </a:solidFill>
              </a:rPr>
              <a:t>our vocation to be protectors of God’s handiwork is essential to a life of virtue; it is not an optional or a secondary aspect of our Christian </a:t>
            </a:r>
            <a:r>
              <a:rPr lang="en-US" i="1" dirty="0" smtClean="0">
                <a:solidFill>
                  <a:schemeClr val="tx1"/>
                </a:solidFill>
              </a:rPr>
              <a:t>experience” </a:t>
            </a:r>
          </a:p>
          <a:p>
            <a:r>
              <a:rPr lang="en-US" i="1" dirty="0">
                <a:solidFill>
                  <a:schemeClr val="tx1"/>
                </a:solidFill>
              </a:rPr>
              <a:t>(</a:t>
            </a:r>
            <a:r>
              <a:rPr lang="en-US" i="1" dirty="0" err="1" smtClean="0">
                <a:solidFill>
                  <a:schemeClr val="tx1"/>
                </a:solidFill>
              </a:rPr>
              <a:t>Laudato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si</a:t>
            </a:r>
            <a:r>
              <a:rPr lang="en-US" i="1" dirty="0" smtClean="0">
                <a:solidFill>
                  <a:schemeClr val="tx1"/>
                </a:solidFill>
              </a:rPr>
              <a:t>’, 217)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24586" y="4550710"/>
            <a:ext cx="3338755" cy="198088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“The </a:t>
            </a:r>
            <a:r>
              <a:rPr lang="en-US" i="1" dirty="0">
                <a:solidFill>
                  <a:schemeClr val="tx1"/>
                </a:solidFill>
              </a:rPr>
              <a:t>ultimate purpose of other creatures is not to be found in us. Rather, all creatures are moving forward with us and through us to a common point of arrival, which is </a:t>
            </a:r>
            <a:r>
              <a:rPr lang="en-US" i="1" dirty="0" smtClean="0">
                <a:solidFill>
                  <a:schemeClr val="tx1"/>
                </a:solidFill>
              </a:rPr>
              <a:t>God” </a:t>
            </a:r>
            <a:r>
              <a:rPr lang="en-US" i="1" dirty="0">
                <a:solidFill>
                  <a:schemeClr val="tx1"/>
                </a:solidFill>
              </a:rPr>
              <a:t>(</a:t>
            </a:r>
            <a:r>
              <a:rPr lang="en-US" i="1" dirty="0" err="1">
                <a:solidFill>
                  <a:schemeClr val="tx1"/>
                </a:solidFill>
              </a:rPr>
              <a:t>Laudato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si</a:t>
            </a:r>
            <a:r>
              <a:rPr lang="en-US" i="1" dirty="0" smtClean="0">
                <a:solidFill>
                  <a:schemeClr val="tx1"/>
                </a:solidFill>
              </a:rPr>
              <a:t>’, </a:t>
            </a:r>
            <a:r>
              <a:rPr lang="en-US" i="1" dirty="0">
                <a:solidFill>
                  <a:schemeClr val="tx1"/>
                </a:solidFill>
              </a:rPr>
              <a:t>83)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939787" y="1674118"/>
            <a:ext cx="2621556" cy="1468191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“God is everywhere from the working of human body, to nature, to each little miracle”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33400" y="1676400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i="1" dirty="0">
                <a:solidFill>
                  <a:schemeClr val="tx1"/>
                </a:solidFill>
              </a:rPr>
              <a:t>“I find joy </a:t>
            </a:r>
            <a:r>
              <a:rPr lang="en-IE" i="1" dirty="0" smtClean="0">
                <a:solidFill>
                  <a:schemeClr val="tx1"/>
                </a:solidFill>
              </a:rPr>
              <a:t>in </a:t>
            </a:r>
            <a:r>
              <a:rPr lang="en-IE" i="1" dirty="0">
                <a:solidFill>
                  <a:schemeClr val="tx1"/>
                </a:solidFill>
              </a:rPr>
              <a:t>the sun, the moon, the stars, animals and nature”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201933" y="978111"/>
            <a:ext cx="2555062" cy="173411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E" i="1" dirty="0" smtClean="0">
                <a:solidFill>
                  <a:prstClr val="black"/>
                </a:solidFill>
              </a:rPr>
              <a:t>“When </a:t>
            </a:r>
            <a:r>
              <a:rPr lang="en-IE" i="1" dirty="0">
                <a:solidFill>
                  <a:prstClr val="black"/>
                </a:solidFill>
              </a:rPr>
              <a:t>I sit in stillness</a:t>
            </a:r>
            <a:r>
              <a:rPr lang="en-IE" i="1" dirty="0" smtClean="0">
                <a:solidFill>
                  <a:prstClr val="black"/>
                </a:solidFill>
              </a:rPr>
              <a:t>.  When </a:t>
            </a:r>
            <a:r>
              <a:rPr lang="en-IE" i="1" dirty="0">
                <a:solidFill>
                  <a:prstClr val="black"/>
                </a:solidFill>
              </a:rPr>
              <a:t>I'm in </a:t>
            </a:r>
            <a:r>
              <a:rPr lang="en-IE" i="1" dirty="0" smtClean="0">
                <a:solidFill>
                  <a:prstClr val="black"/>
                </a:solidFill>
              </a:rPr>
              <a:t>nature” </a:t>
            </a:r>
          </a:p>
          <a:p>
            <a:pPr lvl="0"/>
            <a:r>
              <a:rPr lang="en-IE" i="1" dirty="0" smtClean="0">
                <a:solidFill>
                  <a:prstClr val="black"/>
                </a:solidFill>
              </a:rPr>
              <a:t>“ In the unconditional love of my dog” (where I experience God’s presence/love)</a:t>
            </a:r>
            <a:endParaRPr lang="en-IE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10 – Spirituality </a:t>
            </a:r>
            <a:r>
              <a:rPr lang="en-IE" sz="2800" b="1" i="1" dirty="0">
                <a:solidFill>
                  <a:schemeClr val="accent3">
                    <a:lumMod val="50000"/>
                  </a:schemeClr>
                </a:solidFill>
              </a:rPr>
              <a:t>&amp; ways of praying </a:t>
            </a:r>
            <a:r>
              <a:rPr lang="en-IE" sz="2400" b="1" i="1" dirty="0">
                <a:solidFill>
                  <a:schemeClr val="accent3">
                    <a:lumMod val="50000"/>
                  </a:schemeClr>
                </a:solidFill>
              </a:rPr>
              <a:t>cont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39253" y="1571278"/>
            <a:ext cx="3143100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see God in the centre of my life I could not go on this earth without believing he is with me at all times. It gives me great hope”</a:t>
            </a: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875829" y="4446775"/>
            <a:ext cx="3124200" cy="175559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“I </a:t>
            </a:r>
            <a:r>
              <a:rPr lang="en-IE" i="1" dirty="0">
                <a:solidFill>
                  <a:schemeClr val="tx1"/>
                </a:solidFill>
              </a:rPr>
              <a:t>always pray for peace of mind for myself and for anyone who is troubled.  It is the greatest gift and grace to </a:t>
            </a:r>
            <a:r>
              <a:rPr lang="en-IE" i="1" dirty="0" smtClean="0">
                <a:solidFill>
                  <a:schemeClr val="tx1"/>
                </a:solidFill>
              </a:rPr>
              <a:t>receive”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 rot="21191908">
            <a:off x="86756" y="4375986"/>
            <a:ext cx="3226576" cy="1726874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“Reaching out to people who want to embrace their spirituality and making Church a place to do that without the pressure of going to Mass weekly to do </a:t>
            </a:r>
            <a:r>
              <a:rPr lang="en-IE" i="1" dirty="0" smtClean="0">
                <a:solidFill>
                  <a:schemeClr val="tx1"/>
                </a:solidFill>
              </a:rPr>
              <a:t>so” 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5" y="1762304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“My </a:t>
            </a:r>
            <a:r>
              <a:rPr lang="en-IE" i="1" dirty="0">
                <a:solidFill>
                  <a:schemeClr val="tx1"/>
                </a:solidFill>
              </a:rPr>
              <a:t>Mom died of cancer. She never smoked or drank, she was fit and full of life, I prayed God would help her, unfortunately </a:t>
            </a:r>
            <a:r>
              <a:rPr lang="en-IE" i="1" dirty="0" smtClean="0">
                <a:solidFill>
                  <a:schemeClr val="tx1"/>
                </a:solidFill>
              </a:rPr>
              <a:t>He </a:t>
            </a:r>
            <a:r>
              <a:rPr lang="en-IE" i="1" dirty="0">
                <a:solidFill>
                  <a:schemeClr val="tx1"/>
                </a:solidFill>
              </a:rPr>
              <a:t>didn’t hear </a:t>
            </a:r>
            <a:r>
              <a:rPr lang="en-IE" i="1" dirty="0" smtClean="0">
                <a:solidFill>
                  <a:schemeClr val="tx1"/>
                </a:solidFill>
              </a:rPr>
              <a:t>me….“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554366" y="1577340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find prayer a great source of fulfilment in my daily life”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506639" y="4562573"/>
            <a:ext cx="2130720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sometimes feel there is no need for me to practise in order to believe”</a:t>
            </a:r>
          </a:p>
        </p:txBody>
      </p:sp>
    </p:spTree>
    <p:extLst>
      <p:ext uri="{BB962C8B-B14F-4D97-AF65-F5344CB8AC3E}">
        <p14:creationId xmlns:p14="http://schemas.microsoft.com/office/powerpoint/2010/main" val="5148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11 – Women </a:t>
            </a:r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in the Church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129685" y="5192443"/>
            <a:ext cx="23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Vocation of women </a:t>
            </a:r>
          </a:p>
          <a:p>
            <a:pPr algn="ctr"/>
            <a:r>
              <a:rPr lang="en-IE" sz="2400" b="1" dirty="0" smtClean="0"/>
              <a:t>(multi-layered)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80743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Ordination of women</a:t>
            </a:r>
            <a:endParaRPr lang="en-IE" sz="2400" b="1" dirty="0"/>
          </a:p>
        </p:txBody>
      </p:sp>
      <p:sp>
        <p:nvSpPr>
          <p:cNvPr id="10" name="TextBox 9"/>
          <p:cNvSpPr txBox="1"/>
          <p:nvPr/>
        </p:nvSpPr>
        <p:spPr>
          <a:xfrm rot="775629">
            <a:off x="6569952" y="525586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Tokenism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 rot="443980">
            <a:off x="2787511" y="568385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Deaconate role for women</a:t>
            </a:r>
            <a:endParaRPr lang="en-IE" sz="2400" b="1" dirty="0"/>
          </a:p>
        </p:txBody>
      </p:sp>
      <p:pic>
        <p:nvPicPr>
          <p:cNvPr id="11" name="Picture 2" descr="http://www.ewhp.org/chur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14" y="971550"/>
            <a:ext cx="5935172" cy="431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105400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617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954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67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9862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33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1872" y="6457890"/>
            <a:ext cx="137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11 – Women in the Church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556147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Women </a:t>
            </a:r>
            <a:r>
              <a:rPr lang="en-IE" sz="3200" b="1" dirty="0" smtClean="0"/>
              <a:t>in the Church?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1910" y="2175808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The </a:t>
            </a:r>
            <a:r>
              <a:rPr lang="en-IE" sz="2400" u="sng" dirty="0" smtClean="0"/>
              <a:t>vocation of women</a:t>
            </a:r>
            <a:r>
              <a:rPr lang="en-IE" sz="2400" dirty="0" smtClean="0"/>
              <a:t> in the Church was raised across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  <a:r>
              <a:rPr lang="en-IE" sz="2400" dirty="0" smtClean="0"/>
              <a:t> and groups such as </a:t>
            </a:r>
            <a:r>
              <a:rPr lang="en-IE" sz="2400" b="1" dirty="0" smtClean="0">
                <a:solidFill>
                  <a:schemeClr val="accent2"/>
                </a:solidFill>
              </a:rPr>
              <a:t>the</a:t>
            </a:r>
            <a:r>
              <a:rPr lang="en-IE" sz="2400" dirty="0" smtClean="0"/>
              <a:t> </a:t>
            </a:r>
            <a:r>
              <a:rPr lang="en-IE" sz="2400" b="1" dirty="0" smtClean="0">
                <a:solidFill>
                  <a:srgbClr val="C00000"/>
                </a:solidFill>
              </a:rPr>
              <a:t>Lourdes group</a:t>
            </a:r>
            <a:r>
              <a:rPr lang="en-IE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 smtClean="0"/>
              <a:t>Ordination of women </a:t>
            </a:r>
            <a:r>
              <a:rPr lang="en-IE" sz="2400" dirty="0" smtClean="0"/>
              <a:t>featured strongly amongst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  <a:r>
              <a:rPr lang="en-IE" sz="2400" dirty="0" smtClean="0"/>
              <a:t>, </a:t>
            </a:r>
            <a:r>
              <a:rPr lang="en-IE" sz="2400" b="1" dirty="0" smtClean="0">
                <a:solidFill>
                  <a:srgbClr val="C00000"/>
                </a:solidFill>
              </a:rPr>
              <a:t>children</a:t>
            </a:r>
            <a:r>
              <a:rPr lang="en-IE" sz="2400" dirty="0" smtClean="0"/>
              <a:t>, </a:t>
            </a:r>
            <a:r>
              <a:rPr lang="en-IE" sz="2400" b="1" dirty="0" smtClean="0">
                <a:solidFill>
                  <a:srgbClr val="C00000"/>
                </a:solidFill>
              </a:rPr>
              <a:t>teenagers</a:t>
            </a:r>
            <a:r>
              <a:rPr lang="en-IE" sz="2400" dirty="0" smtClean="0"/>
              <a:t> and </a:t>
            </a:r>
            <a:r>
              <a:rPr lang="en-IE" sz="2400" b="1" dirty="0" smtClean="0">
                <a:solidFill>
                  <a:srgbClr val="C00000"/>
                </a:solidFill>
              </a:rPr>
              <a:t>third level </a:t>
            </a:r>
            <a:r>
              <a:rPr lang="en-IE" sz="2400" dirty="0" smtClean="0"/>
              <a:t>students</a:t>
            </a:r>
            <a:endParaRPr lang="en-IE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11 – Women in the Church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39073" y="1566446"/>
            <a:ext cx="3273388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feel women are the backbone of the Church and to see them </a:t>
            </a:r>
            <a:r>
              <a:rPr lang="en-IE" i="1" dirty="0" smtClean="0">
                <a:solidFill>
                  <a:schemeClr val="tx1"/>
                </a:solidFill>
              </a:rPr>
              <a:t>as </a:t>
            </a:r>
            <a:r>
              <a:rPr lang="en-IE" i="1" dirty="0">
                <a:solidFill>
                  <a:schemeClr val="tx1"/>
                </a:solidFill>
              </a:rPr>
              <a:t>‘second-class’ </a:t>
            </a:r>
            <a:r>
              <a:rPr lang="en-IE" i="1" dirty="0" smtClean="0">
                <a:solidFill>
                  <a:schemeClr val="tx1"/>
                </a:solidFill>
              </a:rPr>
              <a:t>citizens </a:t>
            </a:r>
            <a:r>
              <a:rPr lang="en-IE" i="1" dirty="0">
                <a:solidFill>
                  <a:schemeClr val="tx1"/>
                </a:solidFill>
              </a:rPr>
              <a:t>in the roles they play in the Church is very unfair.” </a:t>
            </a: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37340" y="4539813"/>
            <a:ext cx="3124200" cy="175559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“It is hard to work sometimes when females are being classed as “useful” but not given any or much authority”.</a:t>
            </a: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215045" y="4541464"/>
            <a:ext cx="2621556" cy="1468191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“The </a:t>
            </a:r>
            <a:r>
              <a:rPr lang="en-IE" i="1" dirty="0">
                <a:solidFill>
                  <a:schemeClr val="tx1"/>
                </a:solidFill>
              </a:rPr>
              <a:t>role of women in the Church.  This is essential for the future 'health' of the </a:t>
            </a:r>
            <a:r>
              <a:rPr lang="en-IE" i="1" dirty="0" smtClean="0">
                <a:solidFill>
                  <a:schemeClr val="tx1"/>
                </a:solidFill>
              </a:rPr>
              <a:t>Church”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5" y="1762304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“If you look at the profile of those who participate in the church it is mostly women, yet they have no meaningful role”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554366" y="1577340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“The role of women in a meaningful way – not tokenism”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“If in God’s eyes we are all equal, then why not in the Catholic Church”</a:t>
            </a:r>
          </a:p>
        </p:txBody>
      </p:sp>
    </p:spTree>
    <p:extLst>
      <p:ext uri="{BB962C8B-B14F-4D97-AF65-F5344CB8AC3E}">
        <p14:creationId xmlns:p14="http://schemas.microsoft.com/office/powerpoint/2010/main" val="10675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6200"/>
            <a:ext cx="622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12 – Young People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-45138" y="5374493"/>
            <a:ext cx="23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Disenfranchised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 rot="20807263">
            <a:off x="4290712" y="515351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Youth clubs</a:t>
            </a:r>
            <a:endParaRPr lang="en-IE" sz="2400" b="1" dirty="0"/>
          </a:p>
        </p:txBody>
      </p:sp>
      <p:sp>
        <p:nvSpPr>
          <p:cNvPr id="9" name="TextBox 8"/>
          <p:cNvSpPr txBox="1"/>
          <p:nvPr/>
        </p:nvSpPr>
        <p:spPr>
          <a:xfrm rot="875961">
            <a:off x="4817542" y="5897038"/>
            <a:ext cx="187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Youth Ministry</a:t>
            </a:r>
            <a:endParaRPr lang="en-IE" sz="2400" b="1" dirty="0"/>
          </a:p>
        </p:txBody>
      </p:sp>
      <p:sp>
        <p:nvSpPr>
          <p:cNvPr id="10" name="TextBox 9"/>
          <p:cNvSpPr txBox="1"/>
          <p:nvPr/>
        </p:nvSpPr>
        <p:spPr>
          <a:xfrm rot="775629">
            <a:off x="6630285" y="496850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Clash of youth activities with mass times</a:t>
            </a:r>
            <a:endParaRPr lang="en-IE" sz="2400" b="1" dirty="0"/>
          </a:p>
        </p:txBody>
      </p:sp>
      <p:sp>
        <p:nvSpPr>
          <p:cNvPr id="12" name="TextBox 11"/>
          <p:cNvSpPr txBox="1"/>
          <p:nvPr/>
        </p:nvSpPr>
        <p:spPr>
          <a:xfrm rot="271132">
            <a:off x="378122" y="594736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Accessible language</a:t>
            </a:r>
            <a:endParaRPr lang="en-IE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17224" y="604886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Experience of liturgy</a:t>
            </a:r>
            <a:endParaRPr lang="en-IE" sz="2400" b="1" dirty="0"/>
          </a:p>
        </p:txBody>
      </p:sp>
      <p:sp>
        <p:nvSpPr>
          <p:cNvPr id="14" name="TextBox 13"/>
          <p:cNvSpPr txBox="1"/>
          <p:nvPr/>
        </p:nvSpPr>
        <p:spPr>
          <a:xfrm rot="21217382">
            <a:off x="6990974" y="628631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Youth Mass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 rot="443980">
            <a:off x="2169982" y="509418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Dialogue with young people</a:t>
            </a:r>
            <a:endParaRPr lang="en-IE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7" y="1146754"/>
            <a:ext cx="6495726" cy="365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4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105400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744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028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110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4577" y="6437323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66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2496" y="6457890"/>
            <a:ext cx="137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12 – Young People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090" y="1143000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Young People?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" y="1762661"/>
            <a:ext cx="8322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The engagement and empowerment of young people is </a:t>
            </a:r>
            <a:r>
              <a:rPr lang="en-IE" sz="2400" dirty="0"/>
              <a:t>of concern across </a:t>
            </a:r>
            <a:r>
              <a:rPr lang="en-IE" sz="2400" b="1" dirty="0">
                <a:solidFill>
                  <a:srgbClr val="C00000"/>
                </a:solidFill>
              </a:rPr>
              <a:t>all groups </a:t>
            </a:r>
            <a:endParaRPr lang="en-IE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The </a:t>
            </a:r>
            <a:r>
              <a:rPr lang="en-IE" sz="2400" u="sng" dirty="0" smtClean="0"/>
              <a:t>disenfranchisement</a:t>
            </a:r>
            <a:r>
              <a:rPr lang="en-IE" sz="2400" dirty="0" smtClean="0"/>
              <a:t> of young people, their </a:t>
            </a:r>
            <a:r>
              <a:rPr lang="en-IE" sz="2400" u="sng" dirty="0" smtClean="0"/>
              <a:t>negative experience</a:t>
            </a:r>
            <a:r>
              <a:rPr lang="en-IE" sz="2400" dirty="0" smtClean="0"/>
              <a:t> of liturgy and their </a:t>
            </a:r>
            <a:r>
              <a:rPr lang="en-IE" sz="2400" u="sng" dirty="0" smtClean="0"/>
              <a:t>competing interests </a:t>
            </a:r>
            <a:r>
              <a:rPr lang="en-IE" sz="2400" dirty="0" smtClean="0"/>
              <a:t>are of greatest concern in this theme.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 smtClean="0"/>
              <a:t>Accessible language </a:t>
            </a:r>
            <a:r>
              <a:rPr lang="en-IE" sz="2400" dirty="0" smtClean="0"/>
              <a:t>is of particular concern to </a:t>
            </a:r>
            <a:r>
              <a:rPr lang="en-IE" sz="2400" b="1" dirty="0" smtClean="0">
                <a:solidFill>
                  <a:srgbClr val="C00000"/>
                </a:solidFill>
              </a:rPr>
              <a:t>children</a:t>
            </a:r>
            <a:r>
              <a:rPr lang="en-IE" sz="2400" dirty="0" smtClean="0"/>
              <a:t>, </a:t>
            </a:r>
            <a:r>
              <a:rPr lang="en-IE" sz="2400" b="1" dirty="0" smtClean="0">
                <a:solidFill>
                  <a:srgbClr val="C00000"/>
                </a:solidFill>
              </a:rPr>
              <a:t>teenagers </a:t>
            </a:r>
            <a:r>
              <a:rPr lang="en-IE" sz="2400" dirty="0" smtClean="0"/>
              <a:t>and </a:t>
            </a:r>
            <a:r>
              <a:rPr lang="en-IE" sz="2400" b="1" dirty="0" smtClean="0">
                <a:solidFill>
                  <a:srgbClr val="C00000"/>
                </a:solidFill>
              </a:rPr>
              <a:t>third level students</a:t>
            </a:r>
          </a:p>
        </p:txBody>
      </p:sp>
    </p:spTree>
    <p:extLst>
      <p:ext uri="{BB962C8B-B14F-4D97-AF65-F5344CB8AC3E}">
        <p14:creationId xmlns:p14="http://schemas.microsoft.com/office/powerpoint/2010/main" val="37570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12 – Young People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418582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young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39073" y="1566446"/>
            <a:ext cx="3273388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like going to mass but it is really boring because the Priest only talks about adult stuff and uses words we don’t understand”</a:t>
            </a: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62269" y="4544140"/>
            <a:ext cx="3213331" cy="191782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would like to see the Confirmation class involved in the Sunday readings”</a:t>
            </a:r>
          </a:p>
          <a:p>
            <a:pPr lvl="0"/>
            <a:endParaRPr lang="en-IE" sz="1000" dirty="0" smtClean="0"/>
          </a:p>
          <a:p>
            <a:pPr lvl="0"/>
            <a:r>
              <a:rPr lang="en-IE" i="1" dirty="0" smtClean="0">
                <a:solidFill>
                  <a:schemeClr val="tx1"/>
                </a:solidFill>
              </a:rPr>
              <a:t>“</a:t>
            </a:r>
            <a:r>
              <a:rPr lang="en-IE" i="1" dirty="0">
                <a:solidFill>
                  <a:schemeClr val="tx1"/>
                </a:solidFill>
              </a:rPr>
              <a:t>You should get teenagers in secondary schools to read at mass</a:t>
            </a:r>
            <a:r>
              <a:rPr lang="en-IE" i="1" dirty="0" smtClean="0">
                <a:solidFill>
                  <a:schemeClr val="tx1"/>
                </a:solidFill>
              </a:rPr>
              <a:t>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215045" y="4541464"/>
            <a:ext cx="2621556" cy="1468191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</a:t>
            </a:r>
            <a:r>
              <a:rPr lang="en-IE" i="1" dirty="0">
                <a:solidFill>
                  <a:schemeClr val="tx1"/>
                </a:solidFill>
              </a:rPr>
              <a:t>I feel let down by the Church due to the things they have done in the past</a:t>
            </a:r>
            <a:r>
              <a:rPr lang="en-IE" i="1" dirty="0" smtClean="0">
                <a:solidFill>
                  <a:schemeClr val="tx1"/>
                </a:solidFill>
              </a:rPr>
              <a:t>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5" y="1762304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don’t like the message that we constantly get at Mass - that life is difficult and that I have to accept this”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554365" y="1577340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“Youth activities clash with Mass times”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“Youth are searching for God in everyday things”</a:t>
            </a:r>
          </a:p>
        </p:txBody>
      </p:sp>
    </p:spTree>
    <p:extLst>
      <p:ext uri="{BB962C8B-B14F-4D97-AF65-F5344CB8AC3E}">
        <p14:creationId xmlns:p14="http://schemas.microsoft.com/office/powerpoint/2010/main" val="37725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robbiejohal.com/files/2014/08/iStock_00003828363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15891"/>
            <a:ext cx="8242300" cy="47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1430"/>
            <a:ext cx="700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2 - Community &amp; Sense of Belonging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2474">
            <a:off x="-45138" y="5188239"/>
            <a:ext cx="23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Building community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 rot="714020">
            <a:off x="2760706" y="501100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Social</a:t>
            </a:r>
          </a:p>
          <a:p>
            <a:pPr algn="ctr"/>
            <a:r>
              <a:rPr lang="en-IE" sz="2400" b="1" dirty="0" smtClean="0"/>
              <a:t>gatherings</a:t>
            </a:r>
            <a:endParaRPr lang="en-IE" sz="2400" b="1" dirty="0"/>
          </a:p>
        </p:txBody>
      </p:sp>
      <p:sp>
        <p:nvSpPr>
          <p:cNvPr id="9" name="TextBox 8"/>
          <p:cNvSpPr txBox="1"/>
          <p:nvPr/>
        </p:nvSpPr>
        <p:spPr>
          <a:xfrm rot="875961">
            <a:off x="5120149" y="62472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Caring ethos</a:t>
            </a:r>
            <a:endParaRPr lang="en-IE" sz="2400" b="1" dirty="0"/>
          </a:p>
        </p:txBody>
      </p:sp>
      <p:sp>
        <p:nvSpPr>
          <p:cNvPr id="10" name="TextBox 9"/>
          <p:cNvSpPr txBox="1"/>
          <p:nvPr/>
        </p:nvSpPr>
        <p:spPr>
          <a:xfrm rot="21281975">
            <a:off x="5312042" y="513438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Declining numbers</a:t>
            </a:r>
            <a:endParaRPr lang="en-IE" sz="2400" b="1" dirty="0"/>
          </a:p>
        </p:txBody>
      </p:sp>
      <p:sp>
        <p:nvSpPr>
          <p:cNvPr id="11" name="TextBox 10"/>
          <p:cNvSpPr txBox="1"/>
          <p:nvPr/>
        </p:nvSpPr>
        <p:spPr>
          <a:xfrm rot="21075000">
            <a:off x="6990974" y="586567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Volunteers</a:t>
            </a:r>
            <a:endParaRPr lang="en-IE" sz="2400" b="1" dirty="0"/>
          </a:p>
        </p:txBody>
      </p:sp>
      <p:sp>
        <p:nvSpPr>
          <p:cNvPr id="12" name="TextBox 11"/>
          <p:cNvSpPr txBox="1"/>
          <p:nvPr/>
        </p:nvSpPr>
        <p:spPr>
          <a:xfrm rot="271132">
            <a:off x="1129891" y="599112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Lack of belonging</a:t>
            </a:r>
            <a:endParaRPr lang="en-IE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93445" y="608729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Cliques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9107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074565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83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3,689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028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355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4577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180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3897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19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2 - Community &amp; Sense of Belonging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17167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Community </a:t>
            </a:r>
            <a:r>
              <a:rPr lang="en-IE" sz="3200" b="1" dirty="0" smtClean="0"/>
              <a:t>&amp; Belonging?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19185" y="2392740"/>
            <a:ext cx="7843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Community and Belonging is the second most popular topic in the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Mentioned across </a:t>
            </a:r>
            <a:r>
              <a:rPr lang="en-IE" sz="2400" b="1" dirty="0" smtClean="0">
                <a:solidFill>
                  <a:srgbClr val="C00000"/>
                </a:solidFill>
              </a:rPr>
              <a:t>parishes</a:t>
            </a:r>
            <a:r>
              <a:rPr lang="en-IE" sz="2400" dirty="0"/>
              <a:t> </a:t>
            </a:r>
            <a:r>
              <a:rPr lang="en-IE" sz="2400" dirty="0" smtClean="0"/>
              <a:t>and </a:t>
            </a:r>
            <a:r>
              <a:rPr lang="en-IE" sz="2400" b="1" dirty="0" smtClean="0">
                <a:solidFill>
                  <a:srgbClr val="C00000"/>
                </a:solidFill>
              </a:rPr>
              <a:t>other groups </a:t>
            </a:r>
            <a:r>
              <a:rPr lang="en-IE" sz="2400" dirty="0" smtClean="0"/>
              <a:t>such as the </a:t>
            </a:r>
            <a:r>
              <a:rPr lang="en-IE" sz="2400" b="1" dirty="0" smtClean="0">
                <a:solidFill>
                  <a:srgbClr val="C00000"/>
                </a:solidFill>
              </a:rPr>
              <a:t>Polish community </a:t>
            </a:r>
            <a:r>
              <a:rPr lang="en-IE" sz="2400" dirty="0" smtClean="0"/>
              <a:t>and</a:t>
            </a:r>
            <a:r>
              <a:rPr lang="en-IE" sz="2400" b="1" dirty="0" smtClean="0">
                <a:solidFill>
                  <a:srgbClr val="C00000"/>
                </a:solidFill>
              </a:rPr>
              <a:t> Fair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Particularly evident in the </a:t>
            </a:r>
            <a:r>
              <a:rPr lang="en-IE" sz="2400" b="1" dirty="0" smtClean="0">
                <a:solidFill>
                  <a:srgbClr val="C00000"/>
                </a:solidFill>
              </a:rPr>
              <a:t>Traveller community</a:t>
            </a:r>
            <a:r>
              <a:rPr lang="en-IE" sz="2400" dirty="0" smtClean="0"/>
              <a:t>, </a:t>
            </a:r>
            <a:r>
              <a:rPr lang="en-IE" sz="2400" b="1" dirty="0" smtClean="0">
                <a:solidFill>
                  <a:srgbClr val="C00000"/>
                </a:solidFill>
              </a:rPr>
              <a:t>people with disabilities</a:t>
            </a:r>
            <a:r>
              <a:rPr lang="en-IE" sz="2400" dirty="0" smtClean="0"/>
              <a:t> and </a:t>
            </a:r>
            <a:r>
              <a:rPr lang="en-IE" sz="2400" b="1" dirty="0" smtClean="0">
                <a:solidFill>
                  <a:srgbClr val="C00000"/>
                </a:solidFill>
              </a:rPr>
              <a:t>third level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- Community </a:t>
            </a:r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&amp; Sense of Belonging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43359" y="1566287"/>
            <a:ext cx="3273388" cy="212119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“I see neighbours supporting each other through good times and bad, the elderly who are cared for in their own homes and the friendships of friends, neighbours and relations.  I feel I am not alone.”</a:t>
            </a: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37340" y="4539813"/>
            <a:ext cx="3124200" cy="175559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“Because young children are made to feel welcome in our parish young parents continue to come to the Church”</a:t>
            </a: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350872" y="4263677"/>
            <a:ext cx="2512918" cy="181036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“The Church must be seen to be more involved with the community always and not just special occasions”</a:t>
            </a: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41945" y="1762304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“Be inclusive and invite people to join </a:t>
            </a:r>
            <a:r>
              <a:rPr lang="en-IE" i="1" dirty="0" smtClean="0">
                <a:solidFill>
                  <a:schemeClr val="tx1"/>
                </a:solidFill>
              </a:rPr>
              <a:t>in, </a:t>
            </a:r>
            <a:r>
              <a:rPr lang="en-IE" i="1" dirty="0">
                <a:solidFill>
                  <a:schemeClr val="tx1"/>
                </a:solidFill>
              </a:rPr>
              <a:t>all parishioners should be seen and acknowledged … the born and bred locals have all the clout”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505200" y="1577340"/>
            <a:ext cx="2236834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“The community is doing excellent work – many people are giving of their time”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“Unconditional welcome to all regardless of marital </a:t>
            </a:r>
            <a:r>
              <a:rPr lang="en-IE" i="1" dirty="0" smtClean="0">
                <a:solidFill>
                  <a:schemeClr val="tx1"/>
                </a:solidFill>
              </a:rPr>
              <a:t>status, </a:t>
            </a:r>
            <a:r>
              <a:rPr lang="en-IE" i="1" dirty="0">
                <a:solidFill>
                  <a:schemeClr val="tx1"/>
                </a:solidFill>
              </a:rPr>
              <a:t>sexual orientation </a:t>
            </a:r>
            <a:r>
              <a:rPr lang="en-IE" i="1" dirty="0" smtClean="0">
                <a:solidFill>
                  <a:schemeClr val="tx1"/>
                </a:solidFill>
              </a:rPr>
              <a:t>etc.”</a:t>
            </a:r>
            <a:endParaRPr lang="en-IE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14" y="381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2714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40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</a:rPr>
              <a:t> – Faith Formation / Education / Catechesis</a:t>
            </a:r>
            <a:endParaRPr lang="en-IE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73632">
            <a:off x="1983720" y="4929472"/>
            <a:ext cx="23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Sacramental preparation</a:t>
            </a:r>
            <a:endParaRPr lang="en-IE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6006755"/>
            <a:ext cx="25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Confession </a:t>
            </a:r>
          </a:p>
          <a:p>
            <a:pPr algn="ctr"/>
            <a:r>
              <a:rPr lang="en-IE" sz="2000" b="1" i="1" dirty="0" smtClean="0"/>
              <a:t>(General Absolution)</a:t>
            </a:r>
            <a:endParaRPr lang="en-IE" sz="2000" b="1" i="1" dirty="0"/>
          </a:p>
        </p:txBody>
      </p:sp>
      <p:sp>
        <p:nvSpPr>
          <p:cNvPr id="9" name="TextBox 8"/>
          <p:cNvSpPr txBox="1"/>
          <p:nvPr/>
        </p:nvSpPr>
        <p:spPr>
          <a:xfrm rot="1096871">
            <a:off x="4731161" y="5046280"/>
            <a:ext cx="187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Scripture / bible study</a:t>
            </a:r>
            <a:endParaRPr lang="en-IE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797" y="6006755"/>
            <a:ext cx="169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How to live the Gospel</a:t>
            </a:r>
            <a:endParaRPr lang="en-IE" sz="2400" b="1" dirty="0"/>
          </a:p>
        </p:txBody>
      </p:sp>
      <p:sp>
        <p:nvSpPr>
          <p:cNvPr id="12" name="TextBox 11"/>
          <p:cNvSpPr txBox="1"/>
          <p:nvPr/>
        </p:nvSpPr>
        <p:spPr>
          <a:xfrm rot="21137019">
            <a:off x="30480" y="5026407"/>
            <a:ext cx="169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Adult faith formation</a:t>
            </a:r>
            <a:endParaRPr lang="en-IE" sz="2400" b="1" dirty="0"/>
          </a:p>
        </p:txBody>
      </p:sp>
      <p:sp>
        <p:nvSpPr>
          <p:cNvPr id="13" name="TextBox 12"/>
          <p:cNvSpPr txBox="1"/>
          <p:nvPr/>
        </p:nvSpPr>
        <p:spPr>
          <a:xfrm rot="443980">
            <a:off x="1967349" y="5910309"/>
            <a:ext cx="155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RE in schools</a:t>
            </a:r>
            <a:endParaRPr lang="en-IE" sz="2400" b="1" dirty="0"/>
          </a:p>
        </p:txBody>
      </p:sp>
      <p:sp>
        <p:nvSpPr>
          <p:cNvPr id="14" name="TextBox 13"/>
          <p:cNvSpPr txBox="1"/>
          <p:nvPr/>
        </p:nvSpPr>
        <p:spPr>
          <a:xfrm rot="281715">
            <a:off x="6674759" y="4744806"/>
            <a:ext cx="2245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Church teaching versus lived reality</a:t>
            </a:r>
            <a:endParaRPr lang="en-IE" sz="2400" b="1" dirty="0"/>
          </a:p>
        </p:txBody>
      </p:sp>
      <p:sp>
        <p:nvSpPr>
          <p:cNvPr id="17" name="TextBox 16"/>
          <p:cNvSpPr txBox="1"/>
          <p:nvPr/>
        </p:nvSpPr>
        <p:spPr>
          <a:xfrm rot="21145804">
            <a:off x="3499884" y="5639849"/>
            <a:ext cx="1877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Home / School / Parish links</a:t>
            </a:r>
            <a:endParaRPr lang="en-IE" sz="2400" b="1" dirty="0"/>
          </a:p>
        </p:txBody>
      </p:sp>
      <p:pic>
        <p:nvPicPr>
          <p:cNvPr id="2050" name="Picture 2" descr="http://homegrownfaith.net/wp-content/uploads/2013/07/11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10690"/>
            <a:ext cx="4343525" cy="3257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09868"/>
            <a:ext cx="2004060" cy="150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0090" y="4623272"/>
            <a:ext cx="163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Questionnaires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389" y="4628868"/>
            <a:ext cx="14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Large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937" y="4640536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Small Groups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367" y="464434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accent2">
                    <a:lumMod val="50000"/>
                  </a:schemeClr>
                </a:solidFill>
              </a:rPr>
              <a:t>Informal Listening</a:t>
            </a:r>
            <a:endParaRPr lang="en-I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1" y="5013678"/>
            <a:ext cx="2052696" cy="1539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6" y="4994531"/>
            <a:ext cx="2076965" cy="15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gb.fotolibra.com/images/previews/592485-chatting-over-coffee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1" y="5105400"/>
            <a:ext cx="2096483" cy="1397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457890"/>
            <a:ext cx="183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1,437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954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196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9862" y="6457890"/>
            <a:ext cx="163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169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1872" y="645789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accent2">
                    <a:lumMod val="50000"/>
                  </a:schemeClr>
                </a:solidFill>
              </a:rPr>
              <a:t>21 mentions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0"/>
            <a:ext cx="696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Theme </a:t>
            </a:r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 – Faith Formation / Education / Catechesis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219200"/>
            <a:ext cx="873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Who has talked about Faith Formation ...</a:t>
            </a:r>
            <a:r>
              <a:rPr lang="en-IE" sz="3200" b="1" dirty="0" smtClean="0"/>
              <a:t>?</a:t>
            </a:r>
            <a:endParaRPr lang="en-IE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1910" y="1838861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The biggest topic is reconciling </a:t>
            </a:r>
            <a:r>
              <a:rPr lang="en-IE" sz="2400" u="sng" dirty="0" smtClean="0"/>
              <a:t>Church teaching versus lived reality</a:t>
            </a:r>
            <a:r>
              <a:rPr lang="en-IE" sz="2400" dirty="0" smtClean="0"/>
              <a:t>.  This is particularly evident in responses from </a:t>
            </a:r>
            <a:r>
              <a:rPr lang="en-IE" sz="2400" b="1" dirty="0" smtClean="0">
                <a:solidFill>
                  <a:srgbClr val="C00000"/>
                </a:solidFill>
              </a:rPr>
              <a:t>young people </a:t>
            </a:r>
            <a:r>
              <a:rPr lang="en-IE" sz="2400" dirty="0" smtClean="0"/>
              <a:t>(schools, colleges, Lourdes) as well as </a:t>
            </a:r>
            <a:r>
              <a:rPr lang="en-IE" sz="2400" b="1" dirty="0" smtClean="0">
                <a:solidFill>
                  <a:srgbClr val="C00000"/>
                </a:solidFill>
              </a:rPr>
              <a:t>people with disabilities </a:t>
            </a:r>
            <a:r>
              <a:rPr lang="en-IE" sz="2400" dirty="0" smtClean="0"/>
              <a:t>and those in </a:t>
            </a:r>
            <a:r>
              <a:rPr lang="en-IE" sz="2400" b="1" dirty="0" smtClean="0">
                <a:solidFill>
                  <a:srgbClr val="C00000"/>
                </a:solidFill>
              </a:rPr>
              <a:t>healthcare</a:t>
            </a:r>
            <a:r>
              <a:rPr lang="en-IE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u="sng" dirty="0" smtClean="0"/>
              <a:t>Adult Faith Formation</a:t>
            </a:r>
            <a:r>
              <a:rPr lang="en-IE" sz="2400" dirty="0" smtClean="0"/>
              <a:t> and </a:t>
            </a:r>
            <a:r>
              <a:rPr lang="en-IE" sz="2400" u="sng" dirty="0" smtClean="0"/>
              <a:t>Religious Education</a:t>
            </a:r>
            <a:r>
              <a:rPr lang="en-IE" sz="2400" dirty="0" smtClean="0"/>
              <a:t> are also key topics across </a:t>
            </a:r>
            <a:r>
              <a:rPr lang="en-IE" sz="2400" b="1" dirty="0" smtClean="0">
                <a:solidFill>
                  <a:srgbClr val="C00000"/>
                </a:solidFill>
              </a:rPr>
              <a:t>parishes </a:t>
            </a:r>
            <a:r>
              <a:rPr lang="en-IE" sz="2400" dirty="0" smtClean="0"/>
              <a:t>and </a:t>
            </a:r>
            <a:r>
              <a:rPr lang="en-IE" sz="2400" b="1" dirty="0" smtClean="0">
                <a:solidFill>
                  <a:srgbClr val="C00000"/>
                </a:solidFill>
              </a:rPr>
              <a:t>young people.</a:t>
            </a:r>
          </a:p>
        </p:txBody>
      </p:sp>
    </p:spTree>
    <p:extLst>
      <p:ext uri="{BB962C8B-B14F-4D97-AF65-F5344CB8AC3E}">
        <p14:creationId xmlns:p14="http://schemas.microsoft.com/office/powerpoint/2010/main" val="39128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0" y="0"/>
            <a:ext cx="2179320" cy="108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6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chemeClr val="accent3">
                    <a:lumMod val="50000"/>
                  </a:schemeClr>
                </a:solidFill>
              </a:rPr>
              <a:t>Theme 3</a:t>
            </a:r>
            <a:r>
              <a:rPr lang="en-IE" sz="3200" b="1" i="1" dirty="0" smtClean="0">
                <a:solidFill>
                  <a:schemeClr val="accent3">
                    <a:lumMod val="50000"/>
                  </a:schemeClr>
                </a:solidFill>
              </a:rPr>
              <a:t> – Faith Formation /Education / Catechesis </a:t>
            </a:r>
            <a:r>
              <a:rPr lang="en-IE" sz="2400" b="1" i="1" dirty="0" smtClean="0">
                <a:solidFill>
                  <a:schemeClr val="accent3">
                    <a:lumMod val="50000"/>
                  </a:schemeClr>
                </a:solidFill>
              </a:rPr>
              <a:t>cont.</a:t>
            </a:r>
            <a:endParaRPr lang="en-IE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153" y="3248531"/>
            <a:ext cx="2957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/>
              <a:t>What are people saying?</a:t>
            </a:r>
            <a:endParaRPr lang="en-IE" sz="3200" b="1" dirty="0"/>
          </a:p>
        </p:txBody>
      </p:sp>
      <p:sp>
        <p:nvSpPr>
          <p:cNvPr id="3" name="Rounded Rectangular Callout 2"/>
          <p:cNvSpPr/>
          <p:nvPr/>
        </p:nvSpPr>
        <p:spPr>
          <a:xfrm rot="21344757">
            <a:off x="119817" y="1343385"/>
            <a:ext cx="3422746" cy="200564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“Need </a:t>
            </a:r>
            <a:r>
              <a:rPr lang="en-IE" i="1" dirty="0">
                <a:solidFill>
                  <a:schemeClr val="tx1"/>
                </a:solidFill>
              </a:rPr>
              <a:t>a different approach for young people </a:t>
            </a:r>
            <a:r>
              <a:rPr lang="en-IE" i="1" dirty="0" smtClean="0">
                <a:solidFill>
                  <a:schemeClr val="tx1"/>
                </a:solidFill>
              </a:rPr>
              <a:t>…older </a:t>
            </a:r>
            <a:r>
              <a:rPr lang="en-IE" i="1" dirty="0">
                <a:solidFill>
                  <a:schemeClr val="tx1"/>
                </a:solidFill>
              </a:rPr>
              <a:t>people are different, they have the tradition of faith and prayer.  Need to chat with young people to see what are they interested in - need light hearted </a:t>
            </a:r>
            <a:r>
              <a:rPr lang="en-IE" i="1" dirty="0" smtClean="0">
                <a:solidFill>
                  <a:schemeClr val="tx1"/>
                </a:solidFill>
              </a:rPr>
              <a:t>approach”</a:t>
            </a:r>
            <a:endParaRPr lang="en-IE" i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 rot="370905">
            <a:off x="5637340" y="4539813"/>
            <a:ext cx="3124200" cy="1755597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“Our religious teaching in schools is under threat. If this is allowed to happen it will be detrimental to future generations”</a:t>
            </a:r>
          </a:p>
        </p:txBody>
      </p:sp>
      <p:sp>
        <p:nvSpPr>
          <p:cNvPr id="22" name="Rounded Rectangular Callout 21"/>
          <p:cNvSpPr/>
          <p:nvPr/>
        </p:nvSpPr>
        <p:spPr>
          <a:xfrm rot="20933627">
            <a:off x="215045" y="4541464"/>
            <a:ext cx="2621556" cy="1468191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“Most people lead good lives – how can they be helped link their daily lives to their faith and their faith to daily lives”</a:t>
            </a:r>
          </a:p>
        </p:txBody>
      </p:sp>
      <p:sp>
        <p:nvSpPr>
          <p:cNvPr id="24" name="Rounded Rectangular Callout 23"/>
          <p:cNvSpPr/>
          <p:nvPr/>
        </p:nvSpPr>
        <p:spPr>
          <a:xfrm rot="585277">
            <a:off x="5892856" y="2004505"/>
            <a:ext cx="3124200" cy="176508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“When people come to know Jesus as a person and share a personal relationship with him our understanding of the Church becomes clear”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810000" y="1510398"/>
            <a:ext cx="2035267" cy="1219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>
                <a:solidFill>
                  <a:schemeClr val="tx1"/>
                </a:solidFill>
              </a:rPr>
              <a:t>“To </a:t>
            </a:r>
            <a:r>
              <a:rPr lang="en-IE" i="1" dirty="0">
                <a:solidFill>
                  <a:schemeClr val="tx1"/>
                </a:solidFill>
              </a:rPr>
              <a:t>examine relations between home, school and parish”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093153" y="4934518"/>
            <a:ext cx="2275299" cy="15240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>
                <a:solidFill>
                  <a:schemeClr val="tx1"/>
                </a:solidFill>
              </a:rPr>
              <a:t>“Faith is not an adult faith which can help people cope with real difficulties”</a:t>
            </a:r>
          </a:p>
        </p:txBody>
      </p:sp>
    </p:spTree>
    <p:extLst>
      <p:ext uri="{BB962C8B-B14F-4D97-AF65-F5344CB8AC3E}">
        <p14:creationId xmlns:p14="http://schemas.microsoft.com/office/powerpoint/2010/main" val="5490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3033</Words>
  <Application>Microsoft Office PowerPoint</Application>
  <PresentationFormat>On-screen Show (4:3)</PresentationFormat>
  <Paragraphs>354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O'Connor</dc:creator>
  <cp:lastModifiedBy>Rosemary O'Connor</cp:lastModifiedBy>
  <cp:revision>121</cp:revision>
  <dcterms:created xsi:type="dcterms:W3CDTF">2015-09-28T13:34:41Z</dcterms:created>
  <dcterms:modified xsi:type="dcterms:W3CDTF">2015-10-04T18:55:07Z</dcterms:modified>
</cp:coreProperties>
</file>